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4" r:id="rId4"/>
    <p:sldId id="283" r:id="rId5"/>
    <p:sldId id="280" r:id="rId6"/>
    <p:sldId id="281" r:id="rId7"/>
    <p:sldId id="282" r:id="rId8"/>
    <p:sldId id="285" r:id="rId9"/>
    <p:sldId id="286" r:id="rId10"/>
    <p:sldId id="293" r:id="rId11"/>
    <p:sldId id="287" r:id="rId12"/>
    <p:sldId id="288" r:id="rId13"/>
    <p:sldId id="275" r:id="rId14"/>
    <p:sldId id="276" r:id="rId15"/>
    <p:sldId id="277" r:id="rId16"/>
    <p:sldId id="278" r:id="rId17"/>
    <p:sldId id="295" r:id="rId18"/>
    <p:sldId id="289" r:id="rId19"/>
    <p:sldId id="291" r:id="rId20"/>
    <p:sldId id="296" r:id="rId21"/>
    <p:sldId id="297" r:id="rId22"/>
    <p:sldId id="298" r:id="rId23"/>
    <p:sldId id="294" r:id="rId24"/>
    <p:sldId id="299" r:id="rId25"/>
    <p:sldId id="300" r:id="rId26"/>
    <p:sldId id="301" r:id="rId27"/>
    <p:sldId id="302" r:id="rId28"/>
    <p:sldId id="292" r:id="rId29"/>
    <p:sldId id="303" r:id="rId30"/>
    <p:sldId id="30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5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2569-83B6-4C99-828C-146979047E1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C38A-90CD-4B85-B8D3-8B8902A08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3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2569-83B6-4C99-828C-146979047E1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C38A-90CD-4B85-B8D3-8B8902A08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84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2569-83B6-4C99-828C-146979047E1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C38A-90CD-4B85-B8D3-8B8902A08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5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2569-83B6-4C99-828C-146979047E1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C38A-90CD-4B85-B8D3-8B8902A08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2569-83B6-4C99-828C-146979047E1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C38A-90CD-4B85-B8D3-8B8902A08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4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2569-83B6-4C99-828C-146979047E1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C38A-90CD-4B85-B8D3-8B8902A08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66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2569-83B6-4C99-828C-146979047E1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C38A-90CD-4B85-B8D3-8B8902A08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4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2569-83B6-4C99-828C-146979047E1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C38A-90CD-4B85-B8D3-8B8902A08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82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2569-83B6-4C99-828C-146979047E1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C38A-90CD-4B85-B8D3-8B8902A08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5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2569-83B6-4C99-828C-146979047E1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C38A-90CD-4B85-B8D3-8B8902A08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2569-83B6-4C99-828C-146979047E1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C38A-90CD-4B85-B8D3-8B8902A08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92569-83B6-4C99-828C-146979047E16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C38A-90CD-4B85-B8D3-8B8902A08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14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135" y="888320"/>
            <a:ext cx="9144000" cy="2387600"/>
          </a:xfrm>
        </p:spPr>
        <p:txBody>
          <a:bodyPr/>
          <a:lstStyle/>
          <a:p>
            <a:r>
              <a:rPr lang="en-US" dirty="0" smtClean="0"/>
              <a:t>Plasmodium</a:t>
            </a:r>
            <a:r>
              <a:rPr lang="ru-RU" dirty="0" smtClean="0"/>
              <a:t> </a:t>
            </a:r>
            <a:r>
              <a:rPr lang="en-US" dirty="0" smtClean="0"/>
              <a:t>Species </a:t>
            </a:r>
            <a:r>
              <a:rPr lang="en-US" dirty="0"/>
              <a:t>(</a:t>
            </a:r>
            <a:r>
              <a:rPr lang="en-US" dirty="0" smtClean="0"/>
              <a:t>Malaria)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Nosyreva</a:t>
            </a:r>
            <a:r>
              <a:rPr lang="en-US" dirty="0"/>
              <a:t> Svetlana, assistant professor</a:t>
            </a:r>
          </a:p>
          <a:p>
            <a:r>
              <a:rPr lang="en-US" dirty="0"/>
              <a:t>of epidemiology and infectious diseases department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50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039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Signs </a:t>
            </a:r>
            <a:r>
              <a:rPr lang="en-US" sz="3200" i="1" dirty="0"/>
              <a:t>and Symptoms 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964" y="1175657"/>
            <a:ext cx="10659836" cy="50013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Generalized </a:t>
            </a:r>
            <a:r>
              <a:rPr lang="en-US" b="1" dirty="0"/>
              <a:t>illness:</a:t>
            </a:r>
          </a:p>
          <a:p>
            <a:r>
              <a:rPr lang="en-US" dirty="0" smtClean="0"/>
              <a:t>Fever</a:t>
            </a:r>
            <a:r>
              <a:rPr lang="en-US" dirty="0"/>
              <a:t>, chills (a cyclic pattern of </a:t>
            </a:r>
            <a:r>
              <a:rPr lang="en-US" dirty="0" smtClean="0"/>
              <a:t>febrile episodes </a:t>
            </a:r>
            <a:r>
              <a:rPr lang="en-US" dirty="0"/>
              <a:t>may emerge with </a:t>
            </a:r>
            <a:r>
              <a:rPr lang="en-US" dirty="0" smtClean="0"/>
              <a:t>persistent fevers</a:t>
            </a:r>
            <a:r>
              <a:rPr lang="en-US" dirty="0"/>
              <a:t>, commonly repeating every 2–3 days)</a:t>
            </a:r>
          </a:p>
          <a:p>
            <a:r>
              <a:rPr lang="en-US" dirty="0" smtClean="0"/>
              <a:t>Headache</a:t>
            </a:r>
            <a:endParaRPr lang="en-US" dirty="0"/>
          </a:p>
          <a:p>
            <a:r>
              <a:rPr lang="en-US" dirty="0" err="1" smtClean="0"/>
              <a:t>Myalgias</a:t>
            </a:r>
            <a:r>
              <a:rPr lang="en-US" dirty="0"/>
              <a:t>, weakness</a:t>
            </a:r>
          </a:p>
          <a:p>
            <a:r>
              <a:rPr lang="en-US" dirty="0" smtClean="0"/>
              <a:t>Cough</a:t>
            </a:r>
            <a:r>
              <a:rPr lang="en-US" dirty="0"/>
              <a:t>, vomiting, diarrhea</a:t>
            </a:r>
          </a:p>
          <a:p>
            <a:r>
              <a:rPr lang="en-US" dirty="0"/>
              <a:t>A</a:t>
            </a:r>
            <a:r>
              <a:rPr lang="en-US" dirty="0" smtClean="0"/>
              <a:t>bdominal </a:t>
            </a:r>
            <a:r>
              <a:rPr lang="en-US" dirty="0"/>
              <a:t>pain</a:t>
            </a:r>
          </a:p>
          <a:p>
            <a:r>
              <a:rPr lang="en-US" dirty="0" err="1" smtClean="0"/>
              <a:t>Hepatosplenomegaly</a:t>
            </a:r>
            <a:endParaRPr lang="en-US" dirty="0"/>
          </a:p>
          <a:p>
            <a:r>
              <a:rPr lang="en-US" dirty="0" smtClean="0"/>
              <a:t>Altered </a:t>
            </a:r>
            <a:r>
              <a:rPr lang="en-US" dirty="0"/>
              <a:t>mental status (cerebral </a:t>
            </a:r>
            <a:r>
              <a:rPr lang="en-US" dirty="0" err="1" smtClean="0"/>
              <a:t>infection,universally</a:t>
            </a:r>
            <a:r>
              <a:rPr lang="en-US" dirty="0" smtClean="0"/>
              <a:t> </a:t>
            </a:r>
            <a:r>
              <a:rPr lang="en-US" dirty="0"/>
              <a:t>fatal if untreated)</a:t>
            </a:r>
          </a:p>
          <a:p>
            <a:pPr marL="0" indent="0">
              <a:buNone/>
            </a:pPr>
            <a:r>
              <a:rPr lang="en-US" b="1" dirty="0"/>
              <a:t>Advanced disease:</a:t>
            </a:r>
          </a:p>
          <a:p>
            <a:r>
              <a:rPr lang="en-US" dirty="0" smtClean="0"/>
              <a:t>Acute </a:t>
            </a:r>
            <a:r>
              <a:rPr lang="en-US" dirty="0"/>
              <a:t>renal failure</a:t>
            </a:r>
          </a:p>
          <a:p>
            <a:r>
              <a:rPr lang="en-US" dirty="0" smtClean="0"/>
              <a:t>Generalized </a:t>
            </a:r>
            <a:r>
              <a:rPr lang="en-US" dirty="0"/>
              <a:t>convulsions</a:t>
            </a:r>
          </a:p>
          <a:p>
            <a:r>
              <a:rPr lang="en-US" dirty="0" smtClean="0"/>
              <a:t>Cardiovascular </a:t>
            </a:r>
            <a:r>
              <a:rPr lang="en-US" dirty="0"/>
              <a:t>compromise</a:t>
            </a:r>
          </a:p>
          <a:p>
            <a:r>
              <a:rPr lang="en-US" dirty="0" smtClean="0"/>
              <a:t>Coma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561"/>
          </a:xfrm>
        </p:spPr>
        <p:txBody>
          <a:bodyPr/>
          <a:lstStyle/>
          <a:p>
            <a:r>
              <a:rPr lang="en-US" sz="3200" i="1" dirty="0"/>
              <a:t>Clinical  features. 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364" y="1322614"/>
            <a:ext cx="10515600" cy="5363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The classic malarial paroxysms includes 3 stages:</a:t>
            </a:r>
          </a:p>
          <a:p>
            <a:pPr marL="0" indent="0">
              <a:buNone/>
            </a:pPr>
            <a:r>
              <a:rPr lang="en-US" sz="2400" dirty="0"/>
              <a:t>1. “cold or chilling stage” – severe chills;</a:t>
            </a:r>
          </a:p>
          <a:p>
            <a:pPr marL="0" indent="0">
              <a:buNone/>
            </a:pPr>
            <a:r>
              <a:rPr lang="en-US" sz="2400" dirty="0"/>
              <a:t>2. “hot stage” – high temperature;</a:t>
            </a:r>
          </a:p>
          <a:p>
            <a:pPr marL="0" indent="0">
              <a:buNone/>
            </a:pPr>
            <a:r>
              <a:rPr lang="en-US" sz="2400" dirty="0"/>
              <a:t>3. “sweating stage” –   resolution of fever, intense sweat and </a:t>
            </a:r>
            <a:r>
              <a:rPr lang="en-US" sz="2400" dirty="0" smtClean="0"/>
              <a:t>fatigue</a:t>
            </a:r>
            <a:r>
              <a:rPr lang="ru-RU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Malarial  </a:t>
            </a:r>
            <a:r>
              <a:rPr lang="en-US" sz="2400" dirty="0"/>
              <a:t>paroxysms  occur  at  regular  intervals  are  relatively  unusual  and </a:t>
            </a:r>
          </a:p>
          <a:p>
            <a:pPr marL="0" indent="0">
              <a:buNone/>
            </a:pPr>
            <a:r>
              <a:rPr lang="en-US" sz="2400" dirty="0"/>
              <a:t>suggest infection with  P. </a:t>
            </a:r>
            <a:r>
              <a:rPr lang="en-US" sz="2400" dirty="0" err="1"/>
              <a:t>vivax</a:t>
            </a:r>
            <a:r>
              <a:rPr lang="en-US" sz="2400" dirty="0"/>
              <a:t>  or  P. </a:t>
            </a:r>
            <a:r>
              <a:rPr lang="en-US" sz="2400" dirty="0" err="1"/>
              <a:t>ovale</a:t>
            </a:r>
            <a:r>
              <a:rPr lang="en-US" sz="2400" dirty="0"/>
              <a:t>  (tertian  -  fever spikes </a:t>
            </a:r>
            <a:r>
              <a:rPr lang="en-US" sz="2400" dirty="0" err="1"/>
              <a:t>evere</a:t>
            </a:r>
            <a:r>
              <a:rPr lang="en-US" sz="2400" dirty="0"/>
              <a:t> 2 days) or </a:t>
            </a:r>
          </a:p>
          <a:p>
            <a:pPr marL="0" indent="0">
              <a:buNone/>
            </a:pPr>
            <a:r>
              <a:rPr lang="en-US" sz="2400" dirty="0"/>
              <a:t>P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r>
              <a:rPr lang="en-US" sz="2400" dirty="0" smtClean="0"/>
              <a:t>malaria  </a:t>
            </a:r>
            <a:r>
              <a:rPr lang="en-US" sz="2400" dirty="0"/>
              <a:t>(</a:t>
            </a:r>
            <a:r>
              <a:rPr lang="en-US" sz="2400" dirty="0" err="1"/>
              <a:t>quartan</a:t>
            </a:r>
            <a:r>
              <a:rPr lang="en-US" sz="2400" dirty="0"/>
              <a:t>  -  fever spikes every 3 days</a:t>
            </a:r>
            <a:r>
              <a:rPr lang="en-US" sz="2400" dirty="0" smtClean="0"/>
              <a:t>).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fever is always irregular </a:t>
            </a:r>
            <a:r>
              <a:rPr lang="en-US" sz="2400" dirty="0" smtClean="0"/>
              <a:t>in </a:t>
            </a:r>
            <a:r>
              <a:rPr lang="en-US" sz="2400" dirty="0"/>
              <a:t>P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r>
              <a:rPr lang="en-US" sz="2400" dirty="0" smtClean="0"/>
              <a:t>falciparum </a:t>
            </a:r>
            <a:r>
              <a:rPr lang="en-US" sz="2400" dirty="0"/>
              <a:t>malaria. </a:t>
            </a:r>
          </a:p>
        </p:txBody>
      </p:sp>
    </p:spTree>
    <p:extLst>
      <p:ext uri="{BB962C8B-B14F-4D97-AF65-F5344CB8AC3E}">
        <p14:creationId xmlns:p14="http://schemas.microsoft.com/office/powerpoint/2010/main" val="104470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561"/>
          </a:xfrm>
        </p:spPr>
        <p:txBody>
          <a:bodyPr/>
          <a:lstStyle/>
          <a:p>
            <a:r>
              <a:rPr lang="en-US" sz="3200" i="1" dirty="0"/>
              <a:t>Clinical  features. 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543" y="1143000"/>
            <a:ext cx="10515600" cy="5363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 </a:t>
            </a:r>
            <a:r>
              <a:rPr lang="en-US" sz="2400" dirty="0" err="1"/>
              <a:t>nonimmune</a:t>
            </a:r>
            <a:r>
              <a:rPr lang="en-US" sz="2400" dirty="0"/>
              <a:t> individuals with acute malaria </a:t>
            </a:r>
            <a:r>
              <a:rPr lang="en-US" sz="2400" b="1" dirty="0"/>
              <a:t>the spleen </a:t>
            </a:r>
            <a:r>
              <a:rPr lang="en-US" sz="2400" dirty="0"/>
              <a:t>takes several days </a:t>
            </a:r>
          </a:p>
          <a:p>
            <a:pPr marL="0" indent="0">
              <a:buNone/>
            </a:pPr>
            <a:r>
              <a:rPr lang="en-US" sz="2400" dirty="0"/>
              <a:t>to </a:t>
            </a:r>
            <a:r>
              <a:rPr lang="en-US" sz="2400" b="1" dirty="0"/>
              <a:t>become enlarged</a:t>
            </a:r>
            <a:r>
              <a:rPr lang="en-US" sz="2400" dirty="0"/>
              <a:t>. 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Slight  </a:t>
            </a:r>
            <a:r>
              <a:rPr lang="en-US" sz="2400" b="1" dirty="0"/>
              <a:t>enlargement of the liver </a:t>
            </a:r>
            <a:r>
              <a:rPr lang="en-US" sz="2400" dirty="0"/>
              <a:t>is also common. 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b="1" dirty="0" smtClean="0"/>
              <a:t>Mild </a:t>
            </a:r>
            <a:r>
              <a:rPr lang="en-US" sz="2400" b="1" dirty="0"/>
              <a:t>jaundice </a:t>
            </a:r>
            <a:r>
              <a:rPr lang="en-US" sz="2400" dirty="0" smtClean="0"/>
              <a:t>is </a:t>
            </a:r>
            <a:r>
              <a:rPr lang="en-US" sz="2400" dirty="0"/>
              <a:t>common among adults; it may develop in patients with otherwise uncomplicated </a:t>
            </a:r>
            <a:r>
              <a:rPr lang="en-US" sz="2400" dirty="0" smtClean="0"/>
              <a:t>falciparum </a:t>
            </a:r>
            <a:r>
              <a:rPr lang="en-US" sz="2400" dirty="0"/>
              <a:t>malaria and usually resolves over 1–3 weeks. </a:t>
            </a:r>
          </a:p>
          <a:p>
            <a:pPr marL="0" indent="0">
              <a:buNone/>
            </a:pPr>
            <a:r>
              <a:rPr lang="en-US" sz="2400" b="1" dirty="0"/>
              <a:t>Complications  of  malaria:  </a:t>
            </a:r>
            <a:endParaRPr lang="ru-RU" sz="2400" b="1" dirty="0" smtClean="0"/>
          </a:p>
          <a:p>
            <a:r>
              <a:rPr lang="en-US" sz="2400" dirty="0" smtClean="0"/>
              <a:t>cerebral  </a:t>
            </a:r>
            <a:r>
              <a:rPr lang="en-US" sz="2400" dirty="0"/>
              <a:t>malaria,  </a:t>
            </a:r>
            <a:endParaRPr lang="ru-RU" sz="2400" dirty="0" smtClean="0"/>
          </a:p>
          <a:p>
            <a:r>
              <a:rPr lang="en-US" sz="2400" dirty="0" smtClean="0"/>
              <a:t>pulmonary  edema,  </a:t>
            </a:r>
            <a:endParaRPr lang="ru-RU" sz="2400" dirty="0" smtClean="0"/>
          </a:p>
          <a:p>
            <a:r>
              <a:rPr lang="en-US" sz="2400" dirty="0" smtClean="0"/>
              <a:t>severe </a:t>
            </a:r>
            <a:r>
              <a:rPr lang="en-US" sz="2400" dirty="0" err="1" smtClean="0"/>
              <a:t>anaemia</a:t>
            </a:r>
            <a:r>
              <a:rPr lang="en-US" sz="2400" dirty="0"/>
              <a:t>, </a:t>
            </a:r>
            <a:endParaRPr lang="ru-RU" sz="2400" dirty="0" smtClean="0"/>
          </a:p>
          <a:p>
            <a:r>
              <a:rPr lang="en-US" sz="2400" dirty="0" err="1" smtClean="0"/>
              <a:t>hypoglycaemia</a:t>
            </a:r>
            <a:r>
              <a:rPr lang="en-US" sz="2400" dirty="0"/>
              <a:t>, </a:t>
            </a:r>
            <a:endParaRPr lang="ru-RU" sz="2400" dirty="0" smtClean="0"/>
          </a:p>
          <a:p>
            <a:r>
              <a:rPr lang="en-US" sz="2400" dirty="0" err="1" smtClean="0"/>
              <a:t>uraemia</a:t>
            </a:r>
            <a:r>
              <a:rPr lang="en-US" sz="2400" dirty="0"/>
              <a:t>, </a:t>
            </a:r>
            <a:endParaRPr lang="ru-RU" sz="2400" dirty="0" smtClean="0"/>
          </a:p>
          <a:p>
            <a:r>
              <a:rPr lang="en-US" sz="2400" dirty="0" smtClean="0"/>
              <a:t>lactic </a:t>
            </a:r>
            <a:r>
              <a:rPr lang="en-US" sz="2400" dirty="0"/>
              <a:t>acidosis.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9744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Cerebral malaria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300" y="1333500"/>
            <a:ext cx="10515600" cy="50183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Cerebral  malaria </a:t>
            </a:r>
            <a:r>
              <a:rPr lang="en-US" sz="2400" dirty="0"/>
              <a:t>is  a  syndrome  characterized  by  diminished  consciousness  and/or  seizures. 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  </a:t>
            </a:r>
            <a:r>
              <a:rPr lang="en-US" sz="2400" dirty="0"/>
              <a:t>endemic  areas,  it  typically  occurs  in </a:t>
            </a:r>
            <a:r>
              <a:rPr lang="en-US" sz="2400" dirty="0" smtClean="0"/>
              <a:t>young  </a:t>
            </a:r>
            <a:r>
              <a:rPr lang="en-US" sz="2400" dirty="0"/>
              <a:t>children  and  can  manifest  clinically  as  varying  levels  of  consciousness, </a:t>
            </a:r>
            <a:r>
              <a:rPr lang="en-US" sz="2400" dirty="0" err="1"/>
              <a:t>obtundation</a:t>
            </a:r>
            <a:r>
              <a:rPr lang="en-US" sz="2400" dirty="0"/>
              <a:t> or coma, or seizures. </a:t>
            </a:r>
            <a:r>
              <a:rPr lang="en-US" sz="2400" dirty="0" smtClean="0"/>
              <a:t>Seizures  </a:t>
            </a:r>
            <a:r>
              <a:rPr lang="en-US" sz="2400" dirty="0"/>
              <a:t>may  be  clinically  </a:t>
            </a:r>
            <a:r>
              <a:rPr lang="en-US" sz="2400" dirty="0" err="1"/>
              <a:t>inapparent</a:t>
            </a:r>
            <a:r>
              <a:rPr lang="en-US" sz="2400" dirty="0"/>
              <a:t>,  subtle  motor,  partial  motor, generalized tonic-</a:t>
            </a:r>
            <a:r>
              <a:rPr lang="en-US" sz="2400" dirty="0" err="1"/>
              <a:t>clonic</a:t>
            </a:r>
            <a:r>
              <a:rPr lang="en-US" sz="2400" dirty="0"/>
              <a:t>, or partial motor with secondary generalization.</a:t>
            </a:r>
          </a:p>
          <a:p>
            <a:pPr marL="0" indent="0">
              <a:buNone/>
            </a:pPr>
            <a:r>
              <a:rPr lang="en-US" sz="2400" b="1" dirty="0" smtClean="0"/>
              <a:t>Multiple </a:t>
            </a:r>
            <a:r>
              <a:rPr lang="en-US" sz="2400" b="1" dirty="0"/>
              <a:t>factors can contribute to cerebral malaria</a:t>
            </a:r>
            <a:r>
              <a:rPr lang="en-US" sz="2400" dirty="0"/>
              <a:t>: hypoglycemia,  acidosis,  hyperpyrexia,  the  post-</a:t>
            </a:r>
            <a:r>
              <a:rPr lang="en-US" sz="2400" dirty="0" err="1"/>
              <a:t>ictal</a:t>
            </a:r>
            <a:r>
              <a:rPr lang="en-US" sz="2400" dirty="0"/>
              <a:t>  state,  and  effects  of </a:t>
            </a:r>
            <a:r>
              <a:rPr lang="en-US" sz="2400" dirty="0" smtClean="0"/>
              <a:t> anticonvulsant </a:t>
            </a:r>
            <a:r>
              <a:rPr lang="en-US" sz="2400" dirty="0"/>
              <a:t>medication.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 </a:t>
            </a:r>
            <a:r>
              <a:rPr lang="en-US" sz="2400" dirty="0"/>
              <a:t>endemic areas, there may also be considerable overlap in the clinical presentations of cerebral malaria </a:t>
            </a:r>
            <a:r>
              <a:rPr lang="en-US" sz="2400" dirty="0" smtClean="0"/>
              <a:t>and other </a:t>
            </a:r>
            <a:r>
              <a:rPr lang="en-US" sz="2400" dirty="0"/>
              <a:t>syndromes such as bacterial or viral meningitis, subdural hematoma,  or  sepsis.</a:t>
            </a:r>
          </a:p>
          <a:p>
            <a:pPr marL="0" indent="0">
              <a:buNone/>
            </a:pPr>
            <a:r>
              <a:rPr lang="en-US" sz="2400" dirty="0" smtClean="0"/>
              <a:t>Although  </a:t>
            </a:r>
            <a:r>
              <a:rPr lang="en-US" sz="2400" dirty="0"/>
              <a:t>cerebral  malaria  commonly  resolves </a:t>
            </a:r>
            <a:r>
              <a:rPr lang="en-US" sz="2400" dirty="0" smtClean="0"/>
              <a:t>without </a:t>
            </a:r>
            <a:r>
              <a:rPr lang="en-US" sz="2400" dirty="0"/>
              <a:t>neurological </a:t>
            </a:r>
            <a:r>
              <a:rPr lang="en-US" sz="2400" dirty="0" smtClean="0"/>
              <a:t>sequel, some </a:t>
            </a:r>
            <a:r>
              <a:rPr lang="en-US" sz="2400" dirty="0"/>
              <a:t>children (especially those with </a:t>
            </a:r>
            <a:r>
              <a:rPr lang="en-US" sz="2400" dirty="0" smtClean="0"/>
              <a:t>status </a:t>
            </a:r>
            <a:r>
              <a:rPr lang="en-US" sz="2400" dirty="0" err="1"/>
              <a:t>epilepticus</a:t>
            </a:r>
            <a:r>
              <a:rPr lang="en-US" sz="2400" dirty="0"/>
              <a:t>) may develop psychosis, cerebellar ataxia, extrapyramidal  rigidity,  hemiplegia,  or  long-term  cognitive  and  language </a:t>
            </a:r>
            <a:r>
              <a:rPr lang="en-US" sz="2400" dirty="0" smtClean="0"/>
              <a:t>impairment</a:t>
            </a:r>
            <a:r>
              <a:rPr lang="en-US" sz="24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941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365" y="569232"/>
            <a:ext cx="10515600" cy="879475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/>
              <a:t>Severe anemia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4600"/>
            <a:ext cx="10515600" cy="4932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anemia associated with malaria is multifactorial and is usually associated with </a:t>
            </a:r>
            <a:r>
              <a:rPr lang="en-US" sz="2400" i="1" dirty="0"/>
              <a:t>P falciparum</a:t>
            </a:r>
            <a:r>
              <a:rPr lang="en-US" sz="2400" dirty="0"/>
              <a:t> infection. 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In </a:t>
            </a:r>
            <a:r>
              <a:rPr lang="en-US" sz="2400" dirty="0"/>
              <a:t>nonimmune patients, anemia may be secondary to erythrocyte infection and a loss of infected RBCs. 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In </a:t>
            </a:r>
            <a:r>
              <a:rPr lang="en-US" sz="2400" dirty="0"/>
              <a:t>addition, uninfected RBCs are inappropriately cleared, and bone marrow suppression may be involved.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7433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2082"/>
            <a:ext cx="10515600" cy="803275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/>
              <a:t>Renal failure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529" y="1339850"/>
            <a:ext cx="10515600" cy="5008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This </a:t>
            </a:r>
            <a:r>
              <a:rPr lang="en-US" sz="2400" dirty="0"/>
              <a:t>is a rare complication of malarial infection. 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Infected </a:t>
            </a:r>
            <a:r>
              <a:rPr lang="en-US" sz="2400" dirty="0"/>
              <a:t>erythrocytes adhere to the microvasculature in the renal cortex, often resulting in oliguric renal failure. 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Renal </a:t>
            </a:r>
            <a:r>
              <a:rPr lang="en-US" sz="2400" dirty="0"/>
              <a:t>failure is typically reversible, although supportive dialysis is often needed until kidney function recovers. 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In </a:t>
            </a:r>
            <a:r>
              <a:rPr lang="en-US" sz="2400" dirty="0"/>
              <a:t>rare cases, chronic </a:t>
            </a:r>
            <a:r>
              <a:rPr lang="en-US" sz="2400" i="1" dirty="0" smtClean="0"/>
              <a:t>P</a:t>
            </a:r>
            <a:r>
              <a:rPr lang="ru-RU" sz="2400" i="1" dirty="0" smtClean="0"/>
              <a:t>.</a:t>
            </a:r>
            <a:r>
              <a:rPr lang="en-US" sz="2400" i="1" dirty="0" smtClean="0"/>
              <a:t> </a:t>
            </a:r>
            <a:r>
              <a:rPr lang="en-US" sz="2400" i="1" dirty="0" err="1"/>
              <a:t>malariae</a:t>
            </a:r>
            <a:r>
              <a:rPr lang="en-US" sz="2400" dirty="0"/>
              <a:t> infection results in nephrotic syndrome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Hemoglobinuria</a:t>
            </a:r>
            <a:r>
              <a:rPr lang="en-US" sz="2400" dirty="0" smtClean="0"/>
              <a:t> </a:t>
            </a:r>
            <a:r>
              <a:rPr lang="en-US" sz="2400" dirty="0"/>
              <a:t>manifests  as  dark  </a:t>
            </a:r>
            <a:r>
              <a:rPr lang="en-US" sz="2400" dirty="0" smtClean="0"/>
              <a:t>colored  </a:t>
            </a:r>
            <a:r>
              <a:rPr lang="en-US" sz="2400" dirty="0"/>
              <a:t>urine </a:t>
            </a:r>
            <a:r>
              <a:rPr lang="en-US" sz="2400" dirty="0" smtClean="0"/>
              <a:t>(“</a:t>
            </a:r>
            <a:r>
              <a:rPr lang="en-US" sz="2400" dirty="0" err="1"/>
              <a:t>blackwater</a:t>
            </a:r>
            <a:r>
              <a:rPr lang="en-US" sz="2400" dirty="0"/>
              <a:t> fever”), distinct from the red appearance of hematuria. 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30833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035" y="536575"/>
            <a:ext cx="10515600" cy="841375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/>
              <a:t>Respiratory symptoms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050" y="1444171"/>
            <a:ext cx="105156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Respiratory  distress is  characterized  by  dyspnea  or  deep  breathing </a:t>
            </a:r>
            <a:r>
              <a:rPr lang="en-US" sz="2400" dirty="0" smtClean="0"/>
              <a:t>(</a:t>
            </a:r>
            <a:r>
              <a:rPr lang="en-US" sz="2400" dirty="0" err="1"/>
              <a:t>Kussmaul’s</a:t>
            </a:r>
            <a:r>
              <a:rPr lang="en-US" sz="2400" dirty="0"/>
              <a:t> respiration), which may be accompanied by nasal flaring </a:t>
            </a:r>
            <a:r>
              <a:rPr lang="en-US" sz="2400" dirty="0" smtClean="0"/>
              <a:t>or </a:t>
            </a:r>
            <a:r>
              <a:rPr lang="en-US" sz="2400" dirty="0"/>
              <a:t>intercostal retraction.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Patients </a:t>
            </a:r>
            <a:r>
              <a:rPr lang="en-US" sz="2400" dirty="0"/>
              <a:t>with malaria may develop metabolic acidosis and associated respiratory distress. 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In </a:t>
            </a:r>
            <a:r>
              <a:rPr lang="en-US" sz="2400" dirty="0"/>
              <a:t>addition, pulmonary edema can occur. 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Signs </a:t>
            </a:r>
            <a:r>
              <a:rPr lang="en-US" sz="2400" dirty="0"/>
              <a:t>of malarial </a:t>
            </a:r>
            <a:r>
              <a:rPr lang="en-US" sz="2400" dirty="0" smtClean="0"/>
              <a:t>hyperpnoea </a:t>
            </a:r>
            <a:r>
              <a:rPr lang="en-US" sz="2400" dirty="0"/>
              <a:t>syndrome include alar flaring, chest retraction (</a:t>
            </a:r>
            <a:r>
              <a:rPr lang="en-US" sz="2400" dirty="0" err="1"/>
              <a:t>intercostals</a:t>
            </a:r>
            <a:r>
              <a:rPr lang="en-US" sz="2400" dirty="0"/>
              <a:t> or subcostal), use of accessory muscles for respiration, or abnormally deep breathing.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27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518"/>
          </a:xfrm>
        </p:spPr>
        <p:txBody>
          <a:bodyPr>
            <a:normAutofit fontScale="90000"/>
          </a:bodyPr>
          <a:lstStyle/>
          <a:p>
            <a:r>
              <a:rPr lang="en-US" sz="3200" i="1" dirty="0"/>
              <a:t>Differential Diagnosis of the Malaria Presentation: </a:t>
            </a:r>
            <a:br>
              <a:rPr lang="en-US" sz="3200" i="1" dirty="0"/>
            </a:b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3629"/>
            <a:ext cx="10515600" cy="49033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Influenza</a:t>
            </a:r>
          </a:p>
          <a:p>
            <a:r>
              <a:rPr lang="en-US" sz="2400" dirty="0" smtClean="0"/>
              <a:t>Enteric </a:t>
            </a:r>
            <a:r>
              <a:rPr lang="en-US" sz="2400" dirty="0"/>
              <a:t>fever</a:t>
            </a:r>
          </a:p>
          <a:p>
            <a:r>
              <a:rPr lang="en-US" sz="2400" dirty="0"/>
              <a:t>Bacteremia/sepsis</a:t>
            </a:r>
          </a:p>
          <a:p>
            <a:r>
              <a:rPr lang="en-US" sz="2400" dirty="0"/>
              <a:t>Classic dengue fever</a:t>
            </a:r>
          </a:p>
          <a:p>
            <a:r>
              <a:rPr lang="en-US" sz="2400" dirty="0"/>
              <a:t>Acute </a:t>
            </a:r>
            <a:r>
              <a:rPr lang="en-US" sz="2400" dirty="0" err="1"/>
              <a:t>schistosomiasis</a:t>
            </a:r>
            <a:r>
              <a:rPr lang="en-US" sz="2400" dirty="0"/>
              <a:t> (Katayama fever)</a:t>
            </a:r>
          </a:p>
          <a:p>
            <a:r>
              <a:rPr lang="en-US" sz="2400" dirty="0"/>
              <a:t>Leptospirosis</a:t>
            </a:r>
          </a:p>
          <a:p>
            <a:r>
              <a:rPr lang="en-US" sz="2400" dirty="0"/>
              <a:t>African tick fever</a:t>
            </a:r>
          </a:p>
          <a:p>
            <a:r>
              <a:rPr lang="en-US" sz="2400" dirty="0"/>
              <a:t>East African </a:t>
            </a:r>
            <a:r>
              <a:rPr lang="en-US" sz="2400" dirty="0" err="1"/>
              <a:t>trypanosomiasis</a:t>
            </a:r>
            <a:r>
              <a:rPr lang="en-US" sz="2400" dirty="0"/>
              <a:t> (sleeping sickness)</a:t>
            </a:r>
          </a:p>
          <a:p>
            <a:r>
              <a:rPr lang="en-US" sz="2400" dirty="0"/>
              <a:t>Yellow fever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9775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068"/>
          </a:xfrm>
        </p:spPr>
        <p:txBody>
          <a:bodyPr/>
          <a:lstStyle/>
          <a:p>
            <a:r>
              <a:rPr lang="en-US" sz="3200" i="1" dirty="0"/>
              <a:t>Laboratory  diagnosis. 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879" y="1183821"/>
            <a:ext cx="7407729" cy="5001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Initial  </a:t>
            </a:r>
            <a:r>
              <a:rPr lang="en-US" sz="2400" b="1" dirty="0"/>
              <a:t>examination:  </a:t>
            </a:r>
            <a:r>
              <a:rPr lang="en-US" sz="2400" dirty="0"/>
              <a:t>anemia,  thrombocytopenia, </a:t>
            </a:r>
            <a:r>
              <a:rPr lang="en-US" sz="2400" dirty="0" smtClean="0"/>
              <a:t>increased </a:t>
            </a:r>
            <a:r>
              <a:rPr lang="en-US" sz="2400" dirty="0"/>
              <a:t>lactate dehydrogenase and reticulocytes. 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en-US" sz="2400" b="1" dirty="0" smtClean="0"/>
              <a:t>Confirmatory </a:t>
            </a:r>
            <a:r>
              <a:rPr lang="en-US" sz="2400" b="1" dirty="0"/>
              <a:t>tests:</a:t>
            </a:r>
          </a:p>
          <a:p>
            <a:pPr marL="0" indent="0">
              <a:buNone/>
            </a:pPr>
            <a:r>
              <a:rPr lang="ru-RU" sz="2400" dirty="0" smtClean="0"/>
              <a:t>1. </a:t>
            </a:r>
            <a:r>
              <a:rPr lang="en-US" sz="2400" dirty="0" smtClean="0"/>
              <a:t>Blood </a:t>
            </a:r>
            <a:r>
              <a:rPr lang="en-US" sz="2400" dirty="0"/>
              <a:t>Smear: </a:t>
            </a:r>
          </a:p>
          <a:p>
            <a:pPr marL="0" indent="0">
              <a:buNone/>
            </a:pPr>
            <a:r>
              <a:rPr lang="ru-RU" sz="2400" dirty="0" smtClean="0"/>
              <a:t>-</a:t>
            </a:r>
            <a:r>
              <a:rPr lang="en-US" sz="2400" dirty="0" smtClean="0"/>
              <a:t> </a:t>
            </a:r>
            <a:r>
              <a:rPr lang="en-US" sz="2400" dirty="0"/>
              <a:t>a study of </a:t>
            </a:r>
            <a:r>
              <a:rPr lang="en-US" sz="2400" b="1" dirty="0"/>
              <a:t>a thick drop of blood </a:t>
            </a:r>
            <a:r>
              <a:rPr lang="en-US" sz="2400" dirty="0"/>
              <a:t>(erythrocytes in such a preparation are lysed; leukocytes and malarial plasmodia change their shape somewhat, which makes them difficult to differentiate) - is used to determine </a:t>
            </a:r>
            <a:r>
              <a:rPr lang="en-US" sz="2400" b="1" dirty="0"/>
              <a:t>the presence of malaria and count the number of parasites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2" descr="https://pixnio.com/free-images/science/microscopy-images/malaria-plasmodium/magnified-1125x-this-thick-film-giemsa-stained-photomicrograph-revealed-the-presence-of-an-immature-plasmodium-malariae-schizo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608" y="3235258"/>
            <a:ext cx="3685428" cy="243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upload.wikimedia.org/wikipedia/commons/1/13/5901_lo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608" y="799859"/>
            <a:ext cx="3685428" cy="213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746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068"/>
          </a:xfrm>
        </p:spPr>
        <p:txBody>
          <a:bodyPr/>
          <a:lstStyle/>
          <a:p>
            <a:r>
              <a:rPr lang="en-US" sz="3200" i="1" dirty="0"/>
              <a:t>Laboratory  diagnosis. 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5657"/>
            <a:ext cx="8052707" cy="5001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Confirmatory </a:t>
            </a:r>
            <a:r>
              <a:rPr lang="en-US" sz="2400" b="1" dirty="0"/>
              <a:t>tests:</a:t>
            </a:r>
          </a:p>
          <a:p>
            <a:pPr marL="0" indent="0">
              <a:buNone/>
            </a:pPr>
            <a:r>
              <a:rPr lang="ru-RU" sz="2400" dirty="0" smtClean="0"/>
              <a:t>1. </a:t>
            </a:r>
            <a:r>
              <a:rPr lang="en-US" sz="2400" dirty="0" smtClean="0"/>
              <a:t>Blood </a:t>
            </a:r>
            <a:r>
              <a:rPr lang="en-US" sz="2400" dirty="0"/>
              <a:t>Smear: </a:t>
            </a:r>
          </a:p>
          <a:p>
            <a:pPr marL="0" indent="0">
              <a:buNone/>
            </a:pPr>
            <a:r>
              <a:rPr lang="ru-RU" sz="2400" dirty="0" smtClean="0"/>
              <a:t>- </a:t>
            </a:r>
            <a:r>
              <a:rPr lang="en-US" sz="2400" b="1" dirty="0" smtClean="0"/>
              <a:t>a </a:t>
            </a:r>
            <a:r>
              <a:rPr lang="en-US" sz="2400" b="1" dirty="0"/>
              <a:t>thin smear </a:t>
            </a:r>
            <a:r>
              <a:rPr lang="en-US" sz="2400" dirty="0"/>
              <a:t>(erythrocytes remain intact, plasmodia are practically not deformed and </a:t>
            </a:r>
            <a:r>
              <a:rPr lang="en-US" sz="2400" b="1" dirty="0"/>
              <a:t>are determined </a:t>
            </a:r>
            <a:r>
              <a:rPr lang="en-US" sz="2400" dirty="0"/>
              <a:t>in erythrocytes)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2.</a:t>
            </a:r>
            <a:r>
              <a:rPr lang="en-US" sz="2400" dirty="0" smtClean="0"/>
              <a:t>  </a:t>
            </a:r>
            <a:r>
              <a:rPr lang="en-US" sz="2400" dirty="0"/>
              <a:t>rapid  dipstick  tests  targeting  malaria  antigens  (these  tests  detect </a:t>
            </a:r>
            <a:r>
              <a:rPr lang="en-US" sz="2400" dirty="0" err="1" smtClean="0"/>
              <a:t>plasmodial</a:t>
            </a:r>
            <a:r>
              <a:rPr lang="en-US" sz="2400" dirty="0" smtClean="0"/>
              <a:t> </a:t>
            </a:r>
            <a:r>
              <a:rPr lang="en-US" sz="2400" dirty="0"/>
              <a:t>lactate dehydrogenase, some of them enable distinction of species);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3.</a:t>
            </a:r>
            <a:r>
              <a:rPr lang="en-US" sz="2400" dirty="0" smtClean="0"/>
              <a:t>  </a:t>
            </a:r>
            <a:r>
              <a:rPr lang="en-US" sz="2400" dirty="0"/>
              <a:t>polymerase  chain  reaction  (PCR)  and  other  molecular  techniques  (not </a:t>
            </a:r>
            <a:r>
              <a:rPr lang="en-US" sz="2400" dirty="0" smtClean="0"/>
              <a:t>widely </a:t>
            </a:r>
            <a:r>
              <a:rPr lang="en-US" sz="2400" dirty="0"/>
              <a:t>available).</a:t>
            </a:r>
            <a:endParaRPr lang="ru-RU" sz="2400" dirty="0"/>
          </a:p>
        </p:txBody>
      </p:sp>
      <p:pic>
        <p:nvPicPr>
          <p:cNvPr id="4" name="Picture 8" descr="https://upload.wikimedia.org/wikipedia/commons/3/3c/Plasmo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151" y="796852"/>
            <a:ext cx="1856781" cy="19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polit.ru/media/photolib/2013/11/06/ps_malaria_1433755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700" y="3080475"/>
            <a:ext cx="2253790" cy="169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7631"/>
          </a:xfrm>
        </p:spPr>
        <p:txBody>
          <a:bodyPr>
            <a:noAutofit/>
          </a:bodyPr>
          <a:lstStyle/>
          <a:p>
            <a:r>
              <a:rPr lang="en-US" sz="3200" i="1" dirty="0"/>
              <a:t>Definition. </a:t>
            </a:r>
            <a:r>
              <a:rPr lang="en-US" sz="3200" i="1" dirty="0" smtClean="0"/>
              <a:t>Etiology</a:t>
            </a:r>
            <a:r>
              <a:rPr lang="en-US" sz="3200" i="1" dirty="0"/>
              <a:t>. 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3142"/>
            <a:ext cx="10657114" cy="57966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sz="2400" b="1" dirty="0" smtClean="0"/>
              <a:t>Malaria</a:t>
            </a:r>
            <a:r>
              <a:rPr lang="en-US" sz="2400" dirty="0" smtClean="0"/>
              <a:t> </a:t>
            </a:r>
            <a:r>
              <a:rPr lang="en-US" sz="2400" dirty="0"/>
              <a:t>is an acute, </a:t>
            </a:r>
            <a:r>
              <a:rPr lang="en-US" sz="2400" dirty="0" smtClean="0"/>
              <a:t>febrile disease  </a:t>
            </a:r>
            <a:r>
              <a:rPr lang="en-US" sz="2400" dirty="0"/>
              <a:t>transmitted  by  the  female </a:t>
            </a:r>
            <a:r>
              <a:rPr lang="en-US" sz="2400" dirty="0" smtClean="0"/>
              <a:t>Anopheles </a:t>
            </a:r>
            <a:r>
              <a:rPr lang="en-US" sz="2400" dirty="0"/>
              <a:t>mosquito and is caused by protozoan parasite Plasmodium spp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en-US" sz="2400" u="sng" dirty="0" smtClean="0"/>
              <a:t>Five </a:t>
            </a:r>
            <a:r>
              <a:rPr lang="en-US" sz="2400" u="sng" dirty="0"/>
              <a:t>Plasmodium species cause human infection:</a:t>
            </a:r>
          </a:p>
          <a:p>
            <a:pPr marL="0" indent="0">
              <a:buNone/>
            </a:pPr>
            <a:r>
              <a:rPr lang="en-US" sz="2400" dirty="0"/>
              <a:t>-  </a:t>
            </a:r>
            <a:r>
              <a:rPr lang="en-US" sz="2400" b="1" dirty="0"/>
              <a:t>P</a:t>
            </a:r>
            <a:r>
              <a:rPr lang="en-US" sz="2400" b="1" dirty="0" smtClean="0"/>
              <a:t>.</a:t>
            </a:r>
            <a:r>
              <a:rPr lang="ru-RU" sz="2400" b="1" dirty="0" smtClean="0"/>
              <a:t> </a:t>
            </a:r>
            <a:r>
              <a:rPr lang="en-US" sz="2400" b="1" dirty="0" smtClean="0"/>
              <a:t>falciparum  </a:t>
            </a:r>
            <a:r>
              <a:rPr lang="en-US" sz="2400" dirty="0"/>
              <a:t>occurs  in  Africa,  Papua  New  Guinea,  Haiti  and  East  Asia, </a:t>
            </a:r>
            <a:r>
              <a:rPr lang="en-US" sz="2400" dirty="0" smtClean="0"/>
              <a:t>can </a:t>
            </a:r>
            <a:r>
              <a:rPr lang="en-US" sz="2400" dirty="0"/>
              <a:t>invade red blood cells of all ages, may be drug-resistant and is responsible for </a:t>
            </a:r>
            <a:r>
              <a:rPr lang="en-US" sz="2400" dirty="0" smtClean="0"/>
              <a:t>most </a:t>
            </a:r>
            <a:r>
              <a:rPr lang="en-US" sz="2400" dirty="0"/>
              <a:t>severe, life-threatening infections;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b="1" dirty="0"/>
              <a:t>P</a:t>
            </a:r>
            <a:r>
              <a:rPr lang="en-US" sz="2400" b="1" dirty="0" smtClean="0"/>
              <a:t>.</a:t>
            </a:r>
            <a:r>
              <a:rPr lang="ru-RU" sz="2400" b="1" dirty="0" smtClean="0"/>
              <a:t> </a:t>
            </a:r>
            <a:r>
              <a:rPr lang="en-US" sz="2400" b="1" dirty="0" err="1" smtClean="0"/>
              <a:t>vivax</a:t>
            </a:r>
            <a:r>
              <a:rPr lang="en-US" sz="2400" b="1" dirty="0" smtClean="0"/>
              <a:t> </a:t>
            </a:r>
            <a:r>
              <a:rPr lang="en-US" sz="2400" dirty="0"/>
              <a:t>(occurs in Central and South America, India, North Africa and East </a:t>
            </a:r>
            <a:r>
              <a:rPr lang="en-US" sz="2400" dirty="0" smtClean="0"/>
              <a:t>Asia</a:t>
            </a:r>
            <a:r>
              <a:rPr lang="en-US" sz="2400" dirty="0"/>
              <a:t>)  and  </a:t>
            </a:r>
            <a:r>
              <a:rPr lang="en-US" sz="2400" b="1" dirty="0"/>
              <a:t>P</a:t>
            </a:r>
            <a:r>
              <a:rPr lang="en-US" sz="2400" b="1" dirty="0" smtClean="0"/>
              <a:t>.</a:t>
            </a:r>
            <a:r>
              <a:rPr lang="ru-RU" sz="2400" b="1" dirty="0" smtClean="0"/>
              <a:t> </a:t>
            </a:r>
            <a:r>
              <a:rPr lang="en-US" sz="2400" b="1" dirty="0" err="1" smtClean="0"/>
              <a:t>ovale</a:t>
            </a:r>
            <a:r>
              <a:rPr lang="en-US" sz="2400" b="1" dirty="0" smtClean="0"/>
              <a:t>  </a:t>
            </a:r>
            <a:r>
              <a:rPr lang="en-US" sz="2400" dirty="0"/>
              <a:t>(occurs  in  West  Africa)  cause  clinically  similar,  milder </a:t>
            </a:r>
            <a:r>
              <a:rPr lang="en-US" sz="2400" dirty="0" smtClean="0"/>
              <a:t>infections</a:t>
            </a:r>
            <a:r>
              <a:rPr lang="en-US" sz="2400" dirty="0"/>
              <a:t>.  They  produce  </a:t>
            </a:r>
            <a:r>
              <a:rPr lang="en-US" sz="2400" dirty="0" err="1"/>
              <a:t>hypnozoites</a:t>
            </a:r>
            <a:r>
              <a:rPr lang="en-US" sz="2400" dirty="0"/>
              <a:t>  and  may  cause  relapse  months  after  the </a:t>
            </a:r>
            <a:r>
              <a:rPr lang="en-US" sz="2400" dirty="0" smtClean="0"/>
              <a:t>initial </a:t>
            </a:r>
            <a:r>
              <a:rPr lang="en-US" sz="2400" dirty="0"/>
              <a:t>infection; </a:t>
            </a:r>
          </a:p>
        </p:txBody>
      </p:sp>
    </p:spTree>
    <p:extLst>
      <p:ext uri="{BB962C8B-B14F-4D97-AF65-F5344CB8AC3E}">
        <p14:creationId xmlns:p14="http://schemas.microsoft.com/office/powerpoint/2010/main" val="4128396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382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Treatment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GENERAL PRINCIPLES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2614"/>
            <a:ext cx="10515600" cy="4854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P. </a:t>
            </a:r>
            <a:r>
              <a:rPr lang="en-US" sz="2400" dirty="0" smtClean="0"/>
              <a:t>falciparum malaria </a:t>
            </a:r>
            <a:r>
              <a:rPr lang="en-US" sz="2400" dirty="0"/>
              <a:t>can be fatal if not diagnosed and treated </a:t>
            </a:r>
            <a:r>
              <a:rPr lang="en-US" sz="2400" dirty="0" smtClean="0"/>
              <a:t>promptly and  </a:t>
            </a:r>
            <a:r>
              <a:rPr lang="en-US" sz="2400" dirty="0"/>
              <a:t>appropriately.  This  is  especially  true  of  </a:t>
            </a:r>
            <a:r>
              <a:rPr lang="en-US" sz="2400" dirty="0" err="1"/>
              <a:t>nonimmune</a:t>
            </a:r>
            <a:r>
              <a:rPr lang="en-US" sz="2400" dirty="0"/>
              <a:t>  travelers </a:t>
            </a:r>
            <a:r>
              <a:rPr lang="en-US" sz="2400" dirty="0" smtClean="0"/>
              <a:t>returning </a:t>
            </a:r>
            <a:r>
              <a:rPr lang="en-US" sz="2400" dirty="0"/>
              <a:t>from visits to malaria-endemic areas.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Malaria </a:t>
            </a:r>
            <a:r>
              <a:rPr lang="en-US" sz="2400" dirty="0"/>
              <a:t>is a disease of </a:t>
            </a:r>
            <a:r>
              <a:rPr lang="en-US" sz="2400" dirty="0" smtClean="0"/>
              <a:t>protean  </a:t>
            </a:r>
            <a:r>
              <a:rPr lang="en-US" sz="2400" dirty="0"/>
              <a:t>manifestations.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Its  </a:t>
            </a:r>
            <a:r>
              <a:rPr lang="en-US" sz="2400" dirty="0"/>
              <a:t>diagnosis  can  be  delayed  by  the  </a:t>
            </a:r>
            <a:r>
              <a:rPr lang="en-US" sz="2400" dirty="0" err="1"/>
              <a:t>nonspecificity</a:t>
            </a:r>
            <a:r>
              <a:rPr lang="en-US" sz="2400" dirty="0"/>
              <a:t>  of  the  clinical  presentation  and  routine  laboratory  tests, </a:t>
            </a:r>
            <a:r>
              <a:rPr lang="en-US" sz="2400" dirty="0" smtClean="0"/>
              <a:t>especially </a:t>
            </a:r>
            <a:r>
              <a:rPr lang="en-US" sz="2400" dirty="0"/>
              <a:t>if blood smears </a:t>
            </a:r>
            <a:r>
              <a:rPr lang="en-US" sz="2400" dirty="0" smtClean="0"/>
              <a:t>are not </a:t>
            </a:r>
            <a:r>
              <a:rPr lang="en-US" sz="2400" dirty="0"/>
              <a:t>examined.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Life-threatening </a:t>
            </a:r>
            <a:r>
              <a:rPr lang="en-US" sz="2400" dirty="0"/>
              <a:t>manifestations of malaria such as seizures,  hypoglycemia,  and  pulmonary  edema  may  develop  rapidly  in </a:t>
            </a:r>
            <a:r>
              <a:rPr lang="en-US" sz="2400" dirty="0" smtClean="0"/>
              <a:t>patients </a:t>
            </a:r>
            <a:r>
              <a:rPr lang="en-US" sz="2400" dirty="0"/>
              <a:t>who appear relatively well at presentation or appear to respond </a:t>
            </a:r>
            <a:r>
              <a:rPr lang="en-US" sz="2400" dirty="0" smtClean="0"/>
              <a:t>initially </a:t>
            </a:r>
            <a:r>
              <a:rPr lang="en-US" sz="2400" dirty="0"/>
              <a:t>to antimalarial drugs.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34581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382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Treatment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GENERAL PRINCIPLES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2614"/>
            <a:ext cx="10515600" cy="48543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Although some patients with uncomplicated </a:t>
            </a:r>
            <a:r>
              <a:rPr lang="en-US" sz="2400" b="1" dirty="0"/>
              <a:t>P. </a:t>
            </a:r>
            <a:r>
              <a:rPr lang="en-US" sz="2400" b="1" dirty="0" smtClean="0"/>
              <a:t>falciparum </a:t>
            </a:r>
            <a:r>
              <a:rPr lang="en-US" sz="2400" dirty="0" smtClean="0"/>
              <a:t>malaria can  </a:t>
            </a:r>
            <a:r>
              <a:rPr lang="en-US" sz="2400" dirty="0"/>
              <a:t>be  treated  successfully  in  an  outpatient  setting,  patients  with </a:t>
            </a:r>
            <a:r>
              <a:rPr lang="en-US" sz="2400" dirty="0" smtClean="0"/>
              <a:t>no  </a:t>
            </a:r>
            <a:r>
              <a:rPr lang="en-US" sz="2400" dirty="0"/>
              <a:t>immunity  against  the  disease  are  at  increased  risk  for  sudden </a:t>
            </a:r>
            <a:r>
              <a:rPr lang="en-US" sz="2400" dirty="0" smtClean="0"/>
              <a:t>development  </a:t>
            </a:r>
            <a:r>
              <a:rPr lang="en-US" sz="2400" dirty="0"/>
              <a:t>of  severe  complications  and  should  be  hospitalized  at </a:t>
            </a:r>
            <a:r>
              <a:rPr lang="en-US" sz="2400" dirty="0" smtClean="0"/>
              <a:t>least  </a:t>
            </a:r>
            <a:r>
              <a:rPr lang="en-US" sz="2400" dirty="0"/>
              <a:t>48  hours  to  ensure  adequate  response  to  therapy,  regardless  of </a:t>
            </a:r>
            <a:r>
              <a:rPr lang="en-US" sz="2400" dirty="0" smtClean="0"/>
              <a:t>how </a:t>
            </a:r>
            <a:r>
              <a:rPr lang="en-US" sz="2400" dirty="0"/>
              <a:t>well they appear at </a:t>
            </a:r>
            <a:r>
              <a:rPr lang="en-US" sz="2400" dirty="0" smtClean="0"/>
              <a:t>presentation.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Hospitalization </a:t>
            </a:r>
            <a:r>
              <a:rPr lang="en-US" sz="2400" dirty="0"/>
              <a:t>is likewise recommended  for  individuals  from  malaria-endemic  countries  but </a:t>
            </a:r>
            <a:r>
              <a:rPr lang="en-US" sz="2400" dirty="0" smtClean="0"/>
              <a:t>whose </a:t>
            </a:r>
            <a:r>
              <a:rPr lang="en-US" sz="2400" dirty="0"/>
              <a:t>immune status nevertheless cannot be known with certainty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Patients </a:t>
            </a:r>
            <a:r>
              <a:rPr lang="en-US" sz="2400" dirty="0"/>
              <a:t>with </a:t>
            </a:r>
            <a:r>
              <a:rPr lang="en-US" sz="2400" b="1" dirty="0"/>
              <a:t>P. </a:t>
            </a:r>
            <a:r>
              <a:rPr lang="en-US" sz="2400" b="1" dirty="0" err="1"/>
              <a:t>vivax</a:t>
            </a:r>
            <a:r>
              <a:rPr lang="en-US" sz="2400" b="1" dirty="0"/>
              <a:t>, P. </a:t>
            </a:r>
            <a:r>
              <a:rPr lang="en-US" sz="2400" b="1" dirty="0" err="1"/>
              <a:t>ovale</a:t>
            </a:r>
            <a:r>
              <a:rPr lang="en-US" sz="2400" b="1" dirty="0"/>
              <a:t>, or P. </a:t>
            </a:r>
            <a:r>
              <a:rPr lang="en-US" sz="2400" b="1" dirty="0" err="1" smtClean="0"/>
              <a:t>malariae</a:t>
            </a:r>
            <a:r>
              <a:rPr lang="en-US" sz="2400" b="1" dirty="0" smtClean="0"/>
              <a:t> </a:t>
            </a:r>
            <a:r>
              <a:rPr lang="en-US" sz="2400" dirty="0" smtClean="0"/>
              <a:t>malaria </a:t>
            </a:r>
            <a:r>
              <a:rPr lang="en-US" sz="2400" dirty="0"/>
              <a:t>infrequently </a:t>
            </a:r>
            <a:r>
              <a:rPr lang="en-US" sz="2400" dirty="0" smtClean="0"/>
              <a:t>require </a:t>
            </a:r>
            <a:r>
              <a:rPr lang="en-US" sz="2400" dirty="0"/>
              <a:t>hospitalization, though it is certainly necessary in cases with </a:t>
            </a:r>
            <a:r>
              <a:rPr lang="en-US" sz="2400" dirty="0" smtClean="0"/>
              <a:t>severe  </a:t>
            </a:r>
            <a:r>
              <a:rPr lang="en-US" sz="2400" dirty="0"/>
              <a:t>manifestations.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Patients  </a:t>
            </a:r>
            <a:r>
              <a:rPr lang="en-US" sz="2400" dirty="0"/>
              <a:t>with </a:t>
            </a:r>
            <a:r>
              <a:rPr lang="en-US" sz="2400" b="1" dirty="0"/>
              <a:t>P.  </a:t>
            </a:r>
            <a:r>
              <a:rPr lang="en-US" sz="2400" b="1" dirty="0" err="1"/>
              <a:t>knowlesi</a:t>
            </a:r>
            <a:r>
              <a:rPr lang="en-US" sz="2400" b="1" dirty="0"/>
              <a:t> </a:t>
            </a:r>
            <a:r>
              <a:rPr lang="en-US" sz="2400" dirty="0"/>
              <a:t>malaria  may </a:t>
            </a:r>
            <a:r>
              <a:rPr lang="en-US" sz="2400" dirty="0" smtClean="0"/>
              <a:t>require </a:t>
            </a:r>
            <a:r>
              <a:rPr lang="en-US" sz="2400" dirty="0"/>
              <a:t>hospitalization as life-threatening manifestations of disease can </a:t>
            </a:r>
            <a:r>
              <a:rPr lang="en-US" sz="2400" dirty="0" smtClean="0"/>
              <a:t>develop </a:t>
            </a:r>
            <a:r>
              <a:rPr lang="en-US" sz="2400" dirty="0"/>
              <a:t>rapidly.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035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382"/>
          </a:xfrm>
        </p:spPr>
        <p:txBody>
          <a:bodyPr>
            <a:normAutofit fontScale="90000"/>
          </a:bodyPr>
          <a:lstStyle/>
          <a:p>
            <a:r>
              <a:rPr lang="en-US" sz="2800" i="1" dirty="0"/>
              <a:t>Treatment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GENERAL PRINCIPLES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2614"/>
            <a:ext cx="10515600" cy="4854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Uncomplicated malaria </a:t>
            </a:r>
            <a:r>
              <a:rPr lang="en-US" sz="2400" dirty="0"/>
              <a:t>can be treated </a:t>
            </a:r>
            <a:r>
              <a:rPr lang="en-US" sz="2400" dirty="0" smtClean="0"/>
              <a:t>with </a:t>
            </a:r>
            <a:r>
              <a:rPr lang="en-US" sz="2400" dirty="0"/>
              <a:t>oral medication as long as the patient is able to retain the drug; </a:t>
            </a:r>
            <a:r>
              <a:rPr lang="en-US" sz="2400" dirty="0" smtClean="0"/>
              <a:t>directly </a:t>
            </a:r>
            <a:r>
              <a:rPr lang="en-US" sz="2400" dirty="0"/>
              <a:t>observed therapy may be appropriate in some cases to ensure </a:t>
            </a:r>
            <a:r>
              <a:rPr lang="en-US" sz="2400" dirty="0" smtClean="0"/>
              <a:t>adequate </a:t>
            </a:r>
            <a:r>
              <a:rPr lang="en-US" sz="2400" dirty="0"/>
              <a:t>treatment.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Important </a:t>
            </a:r>
            <a:r>
              <a:rPr lang="en-US" sz="2400" b="1" dirty="0"/>
              <a:t>adjunct </a:t>
            </a:r>
            <a:r>
              <a:rPr lang="en-US" sz="2400" b="1" dirty="0" smtClean="0"/>
              <a:t>treatment </a:t>
            </a:r>
            <a:r>
              <a:rPr lang="en-US" sz="2400" dirty="0"/>
              <a:t>of malaria includes antipyretic, antiemetic, and anticonvulsant medications.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Because </a:t>
            </a:r>
            <a:r>
              <a:rPr lang="en-US" sz="2400" dirty="0"/>
              <a:t>of the widespread patterns of drug resistance in the world </a:t>
            </a:r>
            <a:r>
              <a:rPr lang="en-US" sz="2400" dirty="0" smtClean="0"/>
              <a:t>today</a:t>
            </a:r>
            <a:r>
              <a:rPr lang="en-US" sz="2400" dirty="0"/>
              <a:t>,  no  blanket  recommendation  suffices  and  alternatives  must  be </a:t>
            </a:r>
            <a:r>
              <a:rPr lang="en-US" sz="2400" dirty="0" smtClean="0"/>
              <a:t>considered </a:t>
            </a:r>
            <a:r>
              <a:rPr lang="en-US" sz="2400" dirty="0"/>
              <a:t>when selecting an antimalarial drug.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9262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44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prstClr val="black"/>
                </a:solidFill>
              </a:rPr>
              <a:t>Antimalarial drugs</a:t>
            </a:r>
            <a:endParaRPr lang="en-US" sz="32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5179" y="1028700"/>
            <a:ext cx="10972800" cy="5188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Etiotropic</a:t>
            </a:r>
            <a:r>
              <a:rPr lang="en-US" sz="2400" dirty="0"/>
              <a:t> therapy, depending on the effect on the different stages of development of malarial plasmodium, </a:t>
            </a:r>
            <a:r>
              <a:rPr lang="en-US" sz="2400" b="1" dirty="0"/>
              <a:t>4 groups of drugs are distinguished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r>
              <a:rPr lang="en-US" sz="2400" b="1" dirty="0" smtClean="0"/>
              <a:t>blood </a:t>
            </a:r>
            <a:r>
              <a:rPr lang="en-US" sz="2400" b="1" dirty="0" err="1"/>
              <a:t>schizontocides</a:t>
            </a:r>
            <a:r>
              <a:rPr lang="en-US" sz="2400" b="1" dirty="0"/>
              <a:t> </a:t>
            </a:r>
            <a:r>
              <a:rPr lang="en-US" sz="2400" dirty="0"/>
              <a:t>- destroy plasmodia in red blood cells, warning or terminating the clinic: </a:t>
            </a:r>
            <a:r>
              <a:rPr lang="en-US" sz="2400" dirty="0" err="1"/>
              <a:t>chloroquine</a:t>
            </a:r>
            <a:r>
              <a:rPr lang="en-US" sz="2400" dirty="0"/>
              <a:t>, quinine, quinidine, </a:t>
            </a:r>
            <a:r>
              <a:rPr lang="en-US" sz="2400" dirty="0" err="1"/>
              <a:t>mefloquine</a:t>
            </a:r>
            <a:r>
              <a:rPr lang="en-US" sz="2400" dirty="0"/>
              <a:t>, </a:t>
            </a:r>
            <a:r>
              <a:rPr lang="en-US" sz="2400" dirty="0" err="1"/>
              <a:t>halofantrine</a:t>
            </a:r>
            <a:r>
              <a:rPr lang="en-US" sz="2400" dirty="0"/>
              <a:t>, sulfonamides, </a:t>
            </a:r>
            <a:r>
              <a:rPr lang="en-US" sz="2400" dirty="0" err="1"/>
              <a:t>tetracyclines</a:t>
            </a:r>
            <a:endParaRPr lang="en-US" sz="2400" dirty="0"/>
          </a:p>
          <a:p>
            <a:r>
              <a:rPr lang="en-US" sz="2400" b="1" dirty="0" smtClean="0"/>
              <a:t>tissue </a:t>
            </a:r>
            <a:r>
              <a:rPr lang="en-US" sz="2400" b="1" dirty="0" err="1"/>
              <a:t>schizontocides</a:t>
            </a:r>
            <a:r>
              <a:rPr lang="en-US" sz="2400" b="1" dirty="0"/>
              <a:t> </a:t>
            </a:r>
            <a:r>
              <a:rPr lang="en-US" sz="2400" dirty="0"/>
              <a:t>- destroy </a:t>
            </a:r>
            <a:r>
              <a:rPr lang="en-US" sz="2400" dirty="0" err="1"/>
              <a:t>exoeriitrocytic</a:t>
            </a:r>
            <a:r>
              <a:rPr lang="en-US" sz="2400" dirty="0"/>
              <a:t> forms of plasmodia in the liver: </a:t>
            </a:r>
            <a:r>
              <a:rPr lang="en-US" sz="2400" dirty="0" err="1"/>
              <a:t>primaquine</a:t>
            </a:r>
            <a:r>
              <a:rPr lang="en-US" sz="2400" dirty="0"/>
              <a:t>, </a:t>
            </a:r>
            <a:r>
              <a:rPr lang="en-US" sz="2400" dirty="0" err="1"/>
              <a:t>proguanil</a:t>
            </a:r>
            <a:r>
              <a:rPr lang="en-US" sz="2400" dirty="0"/>
              <a:t>, </a:t>
            </a:r>
            <a:r>
              <a:rPr lang="en-US" sz="2400" dirty="0" err="1"/>
              <a:t>pritamine</a:t>
            </a:r>
            <a:endParaRPr lang="en-US" sz="2400" dirty="0"/>
          </a:p>
          <a:p>
            <a:r>
              <a:rPr lang="en-US" sz="2400" b="1" dirty="0" err="1" smtClean="0"/>
              <a:t>gametocides</a:t>
            </a:r>
            <a:r>
              <a:rPr lang="en-US" sz="2400" dirty="0" smtClean="0"/>
              <a:t> </a:t>
            </a:r>
            <a:r>
              <a:rPr lang="en-US" sz="2400" dirty="0"/>
              <a:t>- destroy the sexual forms of plasmodia in erythrocytes (</a:t>
            </a:r>
            <a:r>
              <a:rPr lang="en-US" sz="2400" dirty="0" err="1"/>
              <a:t>primaquine</a:t>
            </a:r>
            <a:r>
              <a:rPr lang="en-US" sz="2400" dirty="0"/>
              <a:t>)</a:t>
            </a:r>
          </a:p>
          <a:p>
            <a:r>
              <a:rPr lang="en-US" sz="2400" b="1" dirty="0" err="1" smtClean="0"/>
              <a:t>hypnozoitocides</a:t>
            </a:r>
            <a:r>
              <a:rPr lang="en-US" sz="2400" dirty="0" smtClean="0"/>
              <a:t> </a:t>
            </a:r>
            <a:r>
              <a:rPr lang="en-US" sz="2400" dirty="0"/>
              <a:t>- kill P. </a:t>
            </a:r>
            <a:r>
              <a:rPr lang="en-US" sz="2400" dirty="0" err="1"/>
              <a:t>vivax</a:t>
            </a:r>
            <a:r>
              <a:rPr lang="en-US" sz="2400" dirty="0"/>
              <a:t> and P. </a:t>
            </a:r>
            <a:r>
              <a:rPr lang="en-US" sz="2400" dirty="0" err="1"/>
              <a:t>ovale</a:t>
            </a:r>
            <a:r>
              <a:rPr lang="en-US" sz="2400" dirty="0"/>
              <a:t> </a:t>
            </a:r>
            <a:r>
              <a:rPr lang="en-US" sz="2400" dirty="0" err="1"/>
              <a:t>hypnozoites</a:t>
            </a:r>
            <a:r>
              <a:rPr lang="en-US" sz="2400" dirty="0"/>
              <a:t> in hepatocytes (</a:t>
            </a:r>
            <a:r>
              <a:rPr lang="en-US" sz="2400" dirty="0" err="1"/>
              <a:t>primaquine</a:t>
            </a:r>
            <a:r>
              <a:rPr lang="en-US" sz="2400" dirty="0"/>
              <a:t>)</a:t>
            </a:r>
          </a:p>
        </p:txBody>
      </p:sp>
      <p:pic>
        <p:nvPicPr>
          <p:cNvPr id="7170" name="Picture 2" descr="http://livealthbiopharma.com/images_new/anti_malarial/primaquine_phosphate_tablets_usp_7_5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5" y="4691838"/>
            <a:ext cx="2250831" cy="16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venturemedicaluk.files.wordpress.com/2014/05/blog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166" y="4522768"/>
            <a:ext cx="2152468" cy="215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lagostelevision.com/wp-content/uploads/2017/01/chloroqu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23" y="4691838"/>
            <a:ext cx="2983854" cy="167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alchetron.com/cdn/quinine-bbf380db-5845-41b5-8bd8-328dc145ec3-resize-75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51" y="4650759"/>
            <a:ext cx="3002194" cy="166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61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2945"/>
          </a:xfrm>
        </p:spPr>
        <p:txBody>
          <a:bodyPr>
            <a:normAutofit fontScale="90000"/>
          </a:bodyPr>
          <a:lstStyle/>
          <a:p>
            <a:r>
              <a:rPr lang="en-US" sz="3200" i="1" dirty="0"/>
              <a:t>Drugs currently recommended for the treatment </a:t>
            </a:r>
            <a:r>
              <a:rPr lang="en-US" sz="3200" i="1" dirty="0" smtClean="0"/>
              <a:t>of </a:t>
            </a:r>
            <a:r>
              <a:rPr lang="en-US" sz="3200" i="1" dirty="0"/>
              <a:t>uncomplicated malaria are listed in Table</a:t>
            </a:r>
            <a:endParaRPr lang="ru-RU" sz="32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533010"/>
              </p:ext>
            </p:extLst>
          </p:nvPr>
        </p:nvGraphicFramePr>
        <p:xfrm>
          <a:off x="481690" y="1151165"/>
          <a:ext cx="11266716" cy="5042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767"/>
                <a:gridCol w="2400300"/>
                <a:gridCol w="2245179"/>
                <a:gridCol w="4098470"/>
              </a:tblGrid>
              <a:tr h="33458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Drug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Adult Dose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Pediatric Dose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Precautions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5531">
                <a:tc gridSpan="4"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Uncomplicated malaria: P.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vivax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P.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ovale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P.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malariae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P.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knowlesi,or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chloroquine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-susceptible P. falciparum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741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Chloroquine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phosphate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Supplied in 300-mg base (500-mg salt) tablets.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600 mg base (1000 mg salt),then 300 mg base (500 mg salt) at 6, 24,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and 48 hours.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 mg base/kg (max. 600 mg base),then 5 mg base/kg at 6, 24, and 48 hours.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5531">
                <a:tc gridSpan="4"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Uncomplicated malaria: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chloroquine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-resistant P. falciparum or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chloroquine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-resistant P.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vivax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7531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Mefloquine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Supplied in 250-mg salt (228-mg base) tablets.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750 mg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salt,followed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by 500 mg 6-12 hours later.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&lt;45 kg: 15 mg salt/kg, followed by 10 mg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salt/kg 6-12 hours later.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 not administer to individuals with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cardiac conduction abnormalities,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history of seizures, or serious psychiatric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illnesses (e.g., psychosis, major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depression). Do not use concomitantly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with quinidine, quinine, or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halofantrine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697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2945"/>
          </a:xfrm>
        </p:spPr>
        <p:txBody>
          <a:bodyPr>
            <a:normAutofit fontScale="90000"/>
          </a:bodyPr>
          <a:lstStyle/>
          <a:p>
            <a:r>
              <a:rPr lang="en-US" sz="3200" i="1" dirty="0"/>
              <a:t>Drugs currently recommended for the treatment </a:t>
            </a:r>
            <a:r>
              <a:rPr lang="en-US" sz="3200" i="1" dirty="0" smtClean="0"/>
              <a:t>of </a:t>
            </a:r>
            <a:r>
              <a:rPr lang="en-US" sz="3200" i="1" dirty="0"/>
              <a:t>uncomplicated malaria are listed in Table</a:t>
            </a:r>
            <a:endParaRPr lang="ru-RU" sz="32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796896"/>
              </p:ext>
            </p:extLst>
          </p:nvPr>
        </p:nvGraphicFramePr>
        <p:xfrm>
          <a:off x="481690" y="1151165"/>
          <a:ext cx="11266716" cy="5388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767"/>
                <a:gridCol w="2400300"/>
                <a:gridCol w="3755572"/>
                <a:gridCol w="2588077"/>
              </a:tblGrid>
              <a:tr h="34153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Drug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Adult Dose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Pediatric Dose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Precautions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228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Quinine sulfate plus doxycycline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Quinine sulfate supplied in 325-mg salt tablets.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Doxycycline supplied in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100-mg tablets.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Quinine 650 mg salt every 8 hours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for 3 days*plus doxycycline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 mg twice daily for 7 days.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Children 8-12 years old: Quinine 10 mg salt/kg every 8 hours for 3 days*plus doxycycline 2 mg/kg every 12 hours for 7 days. Children &lt;8 years old: Quinine 10 mg salt/kg every 8 hours for 7 days.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 not use doxycycline in children below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 age of 8 years or in pregnant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women.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5819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Atovaquone-proguanil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Malarone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Supplied in fixed-dose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combination tablets containing 250 mg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atovaquone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 mg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proguanil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(adult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tablets) or 62.5 mg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atovaquone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and 25 mg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proguanil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(pediatric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tablets).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Four adult tablets daily for 3 days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(may be administered as 2 tablets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twice daily).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 number of pediatric or adult tablets taken daily for 3 days depends on patient’s weight: 5-8 kg (2 pediatric tabs), 9-10 kg (3 pediatric tabs), 11-20 kg (1 adult tab), 21-30 kg (2 adult tabs), 31-40 kg (3 adult tabs), &gt;40 kg (4 adult tabs).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Not recommended for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chloroquine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resistant P.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vivax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due to inadequate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efficacy data.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Safety in pregnant or breast feeding women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is not established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375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2945"/>
          </a:xfrm>
        </p:spPr>
        <p:txBody>
          <a:bodyPr>
            <a:normAutofit fontScale="90000"/>
          </a:bodyPr>
          <a:lstStyle/>
          <a:p>
            <a:r>
              <a:rPr lang="en-US" sz="3200" i="1" dirty="0"/>
              <a:t>Drugs currently recommended for the treatment </a:t>
            </a:r>
            <a:r>
              <a:rPr lang="en-US" sz="3200" i="1" dirty="0" smtClean="0"/>
              <a:t>of </a:t>
            </a:r>
            <a:r>
              <a:rPr lang="en-US" sz="3200" i="1" dirty="0"/>
              <a:t>uncomplicated malaria are listed in Table</a:t>
            </a:r>
            <a:endParaRPr lang="ru-RU" sz="32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72060"/>
              </p:ext>
            </p:extLst>
          </p:nvPr>
        </p:nvGraphicFramePr>
        <p:xfrm>
          <a:off x="481690" y="1151165"/>
          <a:ext cx="11266716" cy="5489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3"/>
                <a:gridCol w="636814"/>
                <a:gridCol w="2400300"/>
                <a:gridCol w="604157"/>
                <a:gridCol w="1983922"/>
                <a:gridCol w="424543"/>
                <a:gridCol w="3331027"/>
              </a:tblGrid>
              <a:tr h="334589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Drug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Adult Dose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Pediatric Dose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Precautions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7825">
                <a:tc gridSpan="2"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Artemether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plus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lumefantrine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Supplied in fixed-combination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tablets containing 20 mg </a:t>
                      </a:r>
                    </a:p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artemether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and 120 mg </a:t>
                      </a:r>
                    </a:p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lumefantrine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6-dose regimen: 1st day: 4 tabs initially, then 4 tabs 8 hours later, 2nd day: 4 tabs twice daily, 3rd day: 4 tabs twice daily.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 number of tablets per dose taken according to adult time schedule depends on patient’s weight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Safety in pregnant or breastfeeding women is not established.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431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Severe P. falciparum malaria (or severe P.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knowlesi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malaria)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753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Quinidine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gluconate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Intravenous: 10 mg salt/kg loading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dose (max. 600 mg) in normal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saline infused slowly at a constant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rate over 1-2 hours, followed by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continuous infusion of 0.02 mg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salt/kg/min for at least 24 hours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and then until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parasitemia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&lt;1%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and oral therapy can be started.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Intravenous: same dosing as for adult.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 not administer as a bolus. Check blood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glucose every 4-6 hours during first 24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hours of therapy. Administer 5%-10%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dextrose along with quinidine to reduce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risk of hypoglycemia. Monitor levels to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keep between 3-8 µg/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mL.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63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2945"/>
          </a:xfrm>
        </p:spPr>
        <p:txBody>
          <a:bodyPr>
            <a:normAutofit fontScale="90000"/>
          </a:bodyPr>
          <a:lstStyle/>
          <a:p>
            <a:r>
              <a:rPr lang="en-US" sz="3200" i="1" dirty="0"/>
              <a:t>Drugs currently recommended for the treatment </a:t>
            </a:r>
            <a:r>
              <a:rPr lang="en-US" sz="3200" i="1" dirty="0" smtClean="0"/>
              <a:t>of </a:t>
            </a:r>
            <a:r>
              <a:rPr lang="en-US" sz="3200" i="1" dirty="0"/>
              <a:t>uncomplicated malaria are listed in Table</a:t>
            </a:r>
            <a:endParaRPr lang="ru-RU" sz="32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681896"/>
              </p:ext>
            </p:extLst>
          </p:nvPr>
        </p:nvGraphicFramePr>
        <p:xfrm>
          <a:off x="481690" y="1151166"/>
          <a:ext cx="11266716" cy="5143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846"/>
                <a:gridCol w="3241221"/>
                <a:gridCol w="3755572"/>
                <a:gridCol w="2588077"/>
              </a:tblGrid>
              <a:tr h="34475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Drug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Adult Dose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Pediatric Dose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Precautions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0454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Artesunate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Intravenous: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artesunate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2.4 mg/kg,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then 2.4 mg/kg at 12, 24, and 48 hours.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Intravenous: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artesunate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2.4 mg/kg, then 2.4 mg/kg at 12, 24, and 48 hours.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471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Quinine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dihydrochloride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Intravenous: 20 mg/kg loading dose in 5% dextrose infused slowly at a constant rate over 4 hours, followed by maintenance dose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 mg/kg over 3-4 hours at 8-hour intervals (max. 1800 mg/d) until oral therapy can be started.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Intravenous: 20 mg/kg loading dose in 5% dextrose infused slowly at a constant rate over 4 hours, followed by maintenance dose 10 mg/kg over 3-4 hours at 8-hour intervals (max. 1800 mg/d) until oral therapy can be started.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 not administer as a bolus. Check blood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glucose every 4-6 hours during first 24 hours of therapy. Administer 5%-10% dextrose along with quinine to reduce risk of hypoglycemia.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313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Artemether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Intramuscular: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artemether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3.2 mg/kg on first day, then 1.6 mg/kg daily for 4 days.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Intramuscular: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artemether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3.2 mg/kg on first day, then 1.6 mg/kg daily for 4 days.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None.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386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096"/>
          </a:xfrm>
        </p:spPr>
        <p:txBody>
          <a:bodyPr/>
          <a:lstStyle/>
          <a:p>
            <a:r>
              <a:rPr lang="en-US" sz="3200" i="1" dirty="0"/>
              <a:t>Prevention.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General </a:t>
            </a:r>
            <a:r>
              <a:rPr lang="en-US" sz="2400" b="1" dirty="0"/>
              <a:t>measures  </a:t>
            </a:r>
            <a:r>
              <a:rPr lang="en-US" sz="2400" dirty="0"/>
              <a:t>–  reducing vector-human contact with use of </a:t>
            </a:r>
            <a:r>
              <a:rPr lang="en-US" sz="2400" dirty="0" smtClean="0"/>
              <a:t>insecticide-impregnated </a:t>
            </a:r>
            <a:r>
              <a:rPr lang="en-US" sz="2400" dirty="0"/>
              <a:t>bed nets or insect repellents containing DEET.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en-US" sz="2400" b="1" dirty="0" smtClean="0"/>
              <a:t>Chemoprophylaxis</a:t>
            </a:r>
            <a:r>
              <a:rPr lang="en-US" sz="2400" dirty="0" smtClean="0"/>
              <a:t>  </a:t>
            </a:r>
            <a:r>
              <a:rPr lang="en-US" sz="2400" dirty="0"/>
              <a:t>starting  1  week  prior  to  exposure, during  exposure  and </a:t>
            </a:r>
            <a:r>
              <a:rPr lang="en-US" sz="2400" dirty="0" smtClean="0"/>
              <a:t>for  </a:t>
            </a:r>
            <a:r>
              <a:rPr lang="en-US" sz="2400" dirty="0"/>
              <a:t>4  weeks  following  exposure  </a:t>
            </a:r>
            <a:endParaRPr lang="ru-RU" sz="2400" dirty="0" smtClean="0"/>
          </a:p>
          <a:p>
            <a:r>
              <a:rPr lang="en-US" sz="2400" dirty="0" smtClean="0"/>
              <a:t>for  </a:t>
            </a:r>
            <a:r>
              <a:rPr lang="en-US" sz="2400" dirty="0" err="1"/>
              <a:t>chloroquine</a:t>
            </a:r>
            <a:r>
              <a:rPr lang="en-US" sz="2400" dirty="0"/>
              <a:t>-susceptible  </a:t>
            </a:r>
            <a:r>
              <a:rPr lang="en-US" sz="2400" dirty="0" err="1"/>
              <a:t>P.falciparum</a:t>
            </a:r>
            <a:r>
              <a:rPr lang="en-US" sz="2400" dirty="0"/>
              <a:t>, </a:t>
            </a:r>
            <a:r>
              <a:rPr lang="en-US" sz="2400" dirty="0" err="1" smtClean="0"/>
              <a:t>P.malariae</a:t>
            </a:r>
            <a:r>
              <a:rPr lang="en-US" sz="2400" dirty="0"/>
              <a:t>,  </a:t>
            </a:r>
            <a:r>
              <a:rPr lang="en-US" sz="2400" dirty="0" err="1"/>
              <a:t>P.vivax</a:t>
            </a:r>
            <a:r>
              <a:rPr lang="en-US" sz="2400" dirty="0"/>
              <a:t>,  </a:t>
            </a:r>
            <a:r>
              <a:rPr lang="en-US" sz="2400" dirty="0" err="1"/>
              <a:t>P.ovale</a:t>
            </a:r>
            <a:r>
              <a:rPr lang="en-US" sz="2400" dirty="0"/>
              <a:t>  malaria  –  </a:t>
            </a:r>
            <a:r>
              <a:rPr lang="en-US" sz="2400" dirty="0" err="1"/>
              <a:t>chloroquine</a:t>
            </a:r>
            <a:r>
              <a:rPr lang="en-US" sz="2400" dirty="0"/>
              <a:t>,  </a:t>
            </a:r>
            <a:endParaRPr lang="ru-RU" sz="2400" dirty="0" smtClean="0"/>
          </a:p>
          <a:p>
            <a:r>
              <a:rPr lang="en-US" sz="2400" dirty="0" smtClean="0"/>
              <a:t>for  </a:t>
            </a:r>
            <a:r>
              <a:rPr lang="en-US" sz="2400" dirty="0" err="1"/>
              <a:t>chloroquine</a:t>
            </a:r>
            <a:r>
              <a:rPr lang="en-US" sz="2400" dirty="0"/>
              <a:t>-resistant </a:t>
            </a:r>
            <a:r>
              <a:rPr lang="en-US" sz="2400" dirty="0" err="1" smtClean="0"/>
              <a:t>P.falciparum</a:t>
            </a:r>
            <a:r>
              <a:rPr lang="en-US" sz="2400" dirty="0" smtClean="0"/>
              <a:t> </a:t>
            </a:r>
            <a:r>
              <a:rPr lang="en-US" sz="2400" dirty="0"/>
              <a:t>malaria </a:t>
            </a:r>
            <a:r>
              <a:rPr lang="en-US" sz="2400" dirty="0" smtClean="0"/>
              <a:t>–</a:t>
            </a:r>
            <a:r>
              <a:rPr lang="en-US" sz="2400" dirty="0" err="1" smtClean="0"/>
              <a:t>proguanil</a:t>
            </a:r>
            <a:r>
              <a:rPr lang="en-US" sz="2400" dirty="0"/>
              <a:t>, </a:t>
            </a:r>
            <a:r>
              <a:rPr lang="en-US" sz="2400" dirty="0" err="1"/>
              <a:t>mefloxine</a:t>
            </a:r>
            <a:r>
              <a:rPr lang="en-US" sz="2400" dirty="0"/>
              <a:t>, </a:t>
            </a:r>
            <a:r>
              <a:rPr lang="en-US" sz="2400" dirty="0" smtClean="0"/>
              <a:t>doxycycline.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74050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2945"/>
          </a:xfrm>
        </p:spPr>
        <p:txBody>
          <a:bodyPr>
            <a:normAutofit/>
          </a:bodyPr>
          <a:lstStyle/>
          <a:p>
            <a:r>
              <a:rPr lang="en-US" sz="3200" i="1" dirty="0"/>
              <a:t>Malaria Chemoprophylaxis</a:t>
            </a:r>
            <a:endParaRPr lang="ru-RU" sz="32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529494"/>
              </p:ext>
            </p:extLst>
          </p:nvPr>
        </p:nvGraphicFramePr>
        <p:xfrm>
          <a:off x="481690" y="1151165"/>
          <a:ext cx="11266716" cy="5132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767"/>
                <a:gridCol w="2400300"/>
                <a:gridCol w="2245179"/>
                <a:gridCol w="4098470"/>
              </a:tblGrid>
              <a:tr h="33458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Drug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Adult Dose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Pediatric Dose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Precautions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189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P.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vivax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P.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ovale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P.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malariae,and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chloroquine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-susceptible P. falciparum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7415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Chloroquine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phosphate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Supplied in 300-mg base (500-mg salt) tablets.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300 mg base (500 mg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salt) once weekly.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 mg base/kg (8.3 mg salt/kg base) once weekly, up to the adult dose of 300 mg base.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Drug accumulation from prolonged use or inadvertent daily dosing may cause retinopathy.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86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Chloroquine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-resistant P. falciparum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7531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Mefloquine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Supplied in 250-mg salt (228-mg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base) tablets.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250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mg salt once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weekly.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Dosed according to body weight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 not use in individuals with cardiac conduction abnormalities, history of seizures, or serious psychiatric illnesses (e.g., psychosis, major depression). Do not use concomitantly with quinidine, quinine, or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halofantrine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 Do not use in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first trimester of pregnancy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49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7631"/>
          </a:xfrm>
        </p:spPr>
        <p:txBody>
          <a:bodyPr>
            <a:noAutofit/>
          </a:bodyPr>
          <a:lstStyle/>
          <a:p>
            <a:r>
              <a:rPr lang="en-US" sz="3200" i="1" dirty="0"/>
              <a:t>Definition. </a:t>
            </a:r>
            <a:r>
              <a:rPr lang="en-US" sz="3200" i="1" dirty="0" smtClean="0"/>
              <a:t>Etiology</a:t>
            </a:r>
            <a:r>
              <a:rPr lang="en-US" sz="3200" i="1" dirty="0"/>
              <a:t>. 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9907"/>
            <a:ext cx="10657114" cy="57966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sz="2400" dirty="0" smtClean="0"/>
              <a:t>-  </a:t>
            </a:r>
            <a:r>
              <a:rPr lang="en-US" sz="2400" b="1" dirty="0"/>
              <a:t>P</a:t>
            </a:r>
            <a:r>
              <a:rPr lang="en-US" sz="2400" b="1" dirty="0" smtClean="0"/>
              <a:t>.</a:t>
            </a:r>
            <a:r>
              <a:rPr lang="ru-RU" sz="2400" b="1" dirty="0" smtClean="0"/>
              <a:t> </a:t>
            </a:r>
            <a:r>
              <a:rPr lang="en-US" sz="2400" b="1" dirty="0" smtClean="0"/>
              <a:t>malaria  </a:t>
            </a:r>
            <a:r>
              <a:rPr lang="en-US" sz="2400" dirty="0"/>
              <a:t>(occurs mostly in Africa) rarely causes acute illness in normal </a:t>
            </a:r>
            <a:r>
              <a:rPr lang="en-US" sz="2400" dirty="0" smtClean="0"/>
              <a:t>hosts</a:t>
            </a:r>
            <a:r>
              <a:rPr lang="en-US" sz="2400" dirty="0"/>
              <a:t>, doesn’t produce </a:t>
            </a:r>
            <a:r>
              <a:rPr lang="en-US" sz="2400" dirty="0" err="1"/>
              <a:t>hypnozoites</a:t>
            </a:r>
            <a:r>
              <a:rPr lang="en-US" sz="2400" dirty="0"/>
              <a:t> but may persist in the bloodstream for years;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-  </a:t>
            </a:r>
            <a:r>
              <a:rPr lang="en-US" sz="2400" b="1" dirty="0"/>
              <a:t>P</a:t>
            </a:r>
            <a:r>
              <a:rPr lang="en-US" sz="2400" b="1" dirty="0" smtClean="0"/>
              <a:t>.</a:t>
            </a:r>
            <a:r>
              <a:rPr lang="ru-RU" sz="2400" b="1" dirty="0" smtClean="0"/>
              <a:t> </a:t>
            </a:r>
            <a:r>
              <a:rPr lang="en-US" sz="2400" b="1" dirty="0" err="1" smtClean="0"/>
              <a:t>knowlesi</a:t>
            </a:r>
            <a:r>
              <a:rPr lang="en-US" sz="2400" b="1" dirty="0" smtClean="0"/>
              <a:t>  </a:t>
            </a:r>
            <a:r>
              <a:rPr lang="en-US" sz="2400" dirty="0"/>
              <a:t>(occurs in Southeast Asia) causes malaria in macaques and has </a:t>
            </a:r>
            <a:r>
              <a:rPr lang="en-US" sz="2400" dirty="0" smtClean="0"/>
              <a:t>recently  </a:t>
            </a:r>
            <a:r>
              <a:rPr lang="en-US" sz="2400" dirty="0"/>
              <a:t>been  </a:t>
            </a:r>
            <a:r>
              <a:rPr lang="en-US" sz="2400" dirty="0" smtClean="0"/>
              <a:t>recognized  </a:t>
            </a:r>
            <a:r>
              <a:rPr lang="en-US" sz="2400" dirty="0"/>
              <a:t>as  a  cause  of  human  malaria.  Microscopically  it </a:t>
            </a:r>
            <a:r>
              <a:rPr lang="en-US" sz="2400" dirty="0" smtClean="0"/>
              <a:t>resembles </a:t>
            </a:r>
            <a:r>
              <a:rPr lang="en-US" sz="2400" dirty="0"/>
              <a:t>P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r>
              <a:rPr lang="en-US" sz="2400" dirty="0" err="1" smtClean="0"/>
              <a:t>malariae</a:t>
            </a:r>
            <a:r>
              <a:rPr lang="en-US" sz="2400" dirty="0" smtClean="0"/>
              <a:t> </a:t>
            </a:r>
            <a:r>
              <a:rPr lang="en-US" sz="2400" dirty="0"/>
              <a:t>but can cause fatal disease (like P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r>
              <a:rPr lang="en-US" sz="2400" dirty="0" smtClean="0"/>
              <a:t>falciparum</a:t>
            </a:r>
            <a:r>
              <a:rPr lang="en-US" sz="2400" dirty="0"/>
              <a:t>).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P</a:t>
            </a:r>
            <a:r>
              <a:rPr lang="en-US" sz="2400" dirty="0"/>
              <a:t>. falciparum and P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r>
              <a:rPr lang="en-US" sz="2400" dirty="0" err="1" smtClean="0"/>
              <a:t>vivax</a:t>
            </a:r>
            <a:r>
              <a:rPr lang="en-US" sz="2400" dirty="0" smtClean="0"/>
              <a:t> </a:t>
            </a:r>
            <a:r>
              <a:rPr lang="en-US" sz="2400" dirty="0"/>
              <a:t>account for 95% of the malaria.</a:t>
            </a:r>
            <a:endParaRPr lang="ru-RU" sz="2400" dirty="0"/>
          </a:p>
        </p:txBody>
      </p:sp>
      <p:pic>
        <p:nvPicPr>
          <p:cNvPr id="4" name="Picture 2" descr="https://geneticliteracyproject.org/wp-content/uploads/2018/04/4-1-2018-MALARI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747" y="4163176"/>
            <a:ext cx="3311378" cy="196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4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2945"/>
          </a:xfrm>
        </p:spPr>
        <p:txBody>
          <a:bodyPr>
            <a:normAutofit/>
          </a:bodyPr>
          <a:lstStyle/>
          <a:p>
            <a:r>
              <a:rPr lang="en-US" sz="3200" i="1" dirty="0"/>
              <a:t>Malaria Chemoprophylaxis</a:t>
            </a:r>
            <a:endParaRPr lang="ru-RU" sz="32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413945"/>
              </p:ext>
            </p:extLst>
          </p:nvPr>
        </p:nvGraphicFramePr>
        <p:xfrm>
          <a:off x="481690" y="1151165"/>
          <a:ext cx="11266716" cy="5314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767"/>
                <a:gridCol w="2081893"/>
                <a:gridCol w="2824843"/>
                <a:gridCol w="3837213"/>
              </a:tblGrid>
              <a:tr h="33458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Drug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Adult Dose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Pediatric Dose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Precautions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189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chloroquine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 or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mefloquine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-resistant P. falciparum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7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Doxycycline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Supplied in 100-mg tablets.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 mg once daily.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For children 8-12 years old: 2 mg/kg once daily,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up to adult dose of 100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mg.For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children &gt;13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years old: 100 mg once daily.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 not use doxycycline in children &lt;8 years old or in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pregnant women.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7531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Atovaquone-proguanil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Supplied in fixed combination tablets containing 250 mg </a:t>
                      </a:r>
                    </a:p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atovaquone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and 100 mg </a:t>
                      </a:r>
                    </a:p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proguanil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(adult tablets) or 62.5 mg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atovaquone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and 25 mg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proguanil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(pediatric tablets).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250 mg/100 mg (one adult tab) once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daily.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Dose per body weight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Not recommended for children &lt;5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kg,pregnant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women, or women who are breastfeeding children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&lt;5 kg.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89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177" y="2171445"/>
            <a:ext cx="4653016" cy="26373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2368"/>
          </a:xfrm>
        </p:spPr>
        <p:txBody>
          <a:bodyPr/>
          <a:lstStyle/>
          <a:p>
            <a:r>
              <a:rPr lang="en-US" sz="3200" i="1" dirty="0"/>
              <a:t>Epidemiology.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32807"/>
            <a:ext cx="7162801" cy="4944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Every </a:t>
            </a:r>
            <a:r>
              <a:rPr lang="en-US" sz="2400" dirty="0"/>
              <a:t>year 300-500 million people suffer from this disease </a:t>
            </a:r>
            <a:r>
              <a:rPr lang="en-US" sz="2400" dirty="0" smtClean="0"/>
              <a:t>and  </a:t>
            </a:r>
            <a:r>
              <a:rPr lang="en-US" sz="2400" dirty="0"/>
              <a:t>1,5-3,0  million  die  (mostly  children).  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Malaria  </a:t>
            </a:r>
            <a:r>
              <a:rPr lang="en-US" sz="2400" dirty="0"/>
              <a:t>occurs  </a:t>
            </a:r>
            <a:r>
              <a:rPr lang="en-US" sz="2400" dirty="0" smtClean="0"/>
              <a:t>throughout  </a:t>
            </a:r>
            <a:r>
              <a:rPr lang="en-US" sz="2400" dirty="0"/>
              <a:t>most  of  the </a:t>
            </a:r>
            <a:r>
              <a:rPr lang="en-US" sz="2400" dirty="0" smtClean="0"/>
              <a:t>tropical </a:t>
            </a:r>
            <a:r>
              <a:rPr lang="en-US" sz="2400" dirty="0"/>
              <a:t>regions of the world and affects people in more than 100 countries. </a:t>
            </a:r>
          </a:p>
          <a:p>
            <a:pPr marL="0" indent="0">
              <a:buNone/>
            </a:pPr>
            <a:r>
              <a:rPr lang="en-US" sz="2400" dirty="0"/>
              <a:t>Malaria  is  mainly  transmitted  via  the  bite  of  a  female  Anopheles  </a:t>
            </a:r>
            <a:r>
              <a:rPr lang="en-US" sz="2400" dirty="0" smtClean="0"/>
              <a:t>spp.</a:t>
            </a:r>
            <a:r>
              <a:rPr lang="ru-RU" sz="2400" dirty="0" smtClean="0"/>
              <a:t> </a:t>
            </a:r>
            <a:r>
              <a:rPr lang="en-US" sz="2400" dirty="0" smtClean="0"/>
              <a:t>mosquito</a:t>
            </a:r>
            <a:r>
              <a:rPr lang="en-US" sz="2400" dirty="0"/>
              <a:t>.  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Other  </a:t>
            </a:r>
            <a:r>
              <a:rPr lang="en-US" sz="2400" dirty="0"/>
              <a:t>comparatively  rare  mechanisms  for  transmission  include: </a:t>
            </a:r>
          </a:p>
          <a:p>
            <a:r>
              <a:rPr lang="en-US" sz="2400" dirty="0" smtClean="0"/>
              <a:t>congenitally-acquired disease, </a:t>
            </a:r>
            <a:r>
              <a:rPr lang="en-US" sz="2400" dirty="0"/>
              <a:t>blood transfusion, sharing of contaminated needles </a:t>
            </a:r>
            <a:r>
              <a:rPr lang="en-US" sz="2400" dirty="0" smtClean="0"/>
              <a:t>in </a:t>
            </a:r>
            <a:r>
              <a:rPr lang="en-US" sz="2400" dirty="0"/>
              <a:t>intravenous drug usage and organ </a:t>
            </a:r>
            <a:r>
              <a:rPr lang="en-US" sz="2400" dirty="0" smtClean="0"/>
              <a:t>transplantation.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403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00px-Life_Cycle_of_the_Malaria_Parasite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436" y="457199"/>
            <a:ext cx="4465318" cy="3698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915" y="340633"/>
            <a:ext cx="10515600" cy="753382"/>
          </a:xfrm>
        </p:spPr>
        <p:txBody>
          <a:bodyPr>
            <a:normAutofit/>
          </a:bodyPr>
          <a:lstStyle/>
          <a:p>
            <a:r>
              <a:rPr lang="en-US" sz="3200" i="1" dirty="0"/>
              <a:t>Life cycle. 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959" y="1110343"/>
            <a:ext cx="11065327" cy="5372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Human </a:t>
            </a:r>
            <a:r>
              <a:rPr lang="en-US" sz="2400" dirty="0"/>
              <a:t>infection begins when an </a:t>
            </a:r>
            <a:r>
              <a:rPr lang="en-US" sz="2400" dirty="0" err="1"/>
              <a:t>anopheline</a:t>
            </a:r>
            <a:r>
              <a:rPr lang="en-US" sz="2400" dirty="0"/>
              <a:t> </a:t>
            </a:r>
            <a:r>
              <a:rPr lang="en-US" sz="2400" dirty="0" smtClean="0"/>
              <a:t>mosquito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inoculates </a:t>
            </a:r>
            <a:r>
              <a:rPr lang="en-US" sz="2400" b="1" dirty="0" err="1" smtClean="0"/>
              <a:t>plasmodial</a:t>
            </a:r>
            <a:r>
              <a:rPr lang="en-US" sz="2400" b="1" dirty="0" smtClean="0"/>
              <a:t>  </a:t>
            </a:r>
            <a:r>
              <a:rPr lang="en-US" sz="2400" b="1" dirty="0" err="1"/>
              <a:t>sporozoites</a:t>
            </a:r>
            <a:r>
              <a:rPr lang="en-US" sz="2400" b="1" dirty="0"/>
              <a:t>  </a:t>
            </a:r>
            <a:r>
              <a:rPr lang="en-US" sz="2400" dirty="0"/>
              <a:t>from  its  </a:t>
            </a:r>
            <a:r>
              <a:rPr lang="en-US" sz="2400" dirty="0" smtClean="0"/>
              <a:t>salivary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gland  </a:t>
            </a:r>
            <a:r>
              <a:rPr lang="en-US" sz="2400" dirty="0"/>
              <a:t>during  a  blood  meal.  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Motile </a:t>
            </a:r>
            <a:r>
              <a:rPr lang="en-US" sz="2400" dirty="0" err="1" smtClean="0"/>
              <a:t>sporozoites</a:t>
            </a:r>
            <a:r>
              <a:rPr lang="en-US" sz="2400" dirty="0" smtClean="0"/>
              <a:t> </a:t>
            </a:r>
            <a:r>
              <a:rPr lang="en-US" sz="2400" dirty="0"/>
              <a:t>are carried rapidly via the </a:t>
            </a:r>
            <a:r>
              <a:rPr lang="en-US" sz="2400" dirty="0" smtClean="0"/>
              <a:t>bloodstream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to </a:t>
            </a:r>
            <a:r>
              <a:rPr lang="en-US" sz="2400" dirty="0"/>
              <a:t>the liver where they invade </a:t>
            </a:r>
            <a:r>
              <a:rPr lang="en-US" sz="2400" dirty="0" smtClean="0"/>
              <a:t>hepatic </a:t>
            </a:r>
            <a:r>
              <a:rPr lang="en-US" sz="2400" dirty="0"/>
              <a:t>parenchymal </a:t>
            </a:r>
            <a:r>
              <a:rPr lang="en-US" sz="2400" dirty="0" smtClean="0"/>
              <a:t>cells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and </a:t>
            </a:r>
            <a:r>
              <a:rPr lang="en-US" sz="2400" dirty="0"/>
              <a:t>begin a period of </a:t>
            </a:r>
            <a:r>
              <a:rPr lang="en-US" sz="2400" b="1" dirty="0"/>
              <a:t>asexual reproduction </a:t>
            </a:r>
            <a:r>
              <a:rPr lang="en-US" sz="2400" dirty="0"/>
              <a:t>(</a:t>
            </a:r>
            <a:r>
              <a:rPr lang="en-US" sz="2400" dirty="0" smtClean="0"/>
              <a:t>intrahepatic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or </a:t>
            </a:r>
            <a:r>
              <a:rPr lang="en-US" sz="2400" dirty="0" err="1"/>
              <a:t>preerythrocytic</a:t>
            </a:r>
            <a:r>
              <a:rPr lang="en-US" sz="2400" dirty="0"/>
              <a:t> </a:t>
            </a:r>
            <a:r>
              <a:rPr lang="en-US" sz="2400" dirty="0" err="1"/>
              <a:t>schizogony</a:t>
            </a:r>
            <a:r>
              <a:rPr lang="en-US" sz="2400" dirty="0"/>
              <a:t> or </a:t>
            </a:r>
            <a:r>
              <a:rPr lang="en-US" sz="2400" dirty="0" err="1"/>
              <a:t>merogony</a:t>
            </a:r>
            <a:r>
              <a:rPr lang="en-US" sz="2400" dirty="0"/>
              <a:t>). By </a:t>
            </a:r>
            <a:r>
              <a:rPr lang="en-US" sz="2400" dirty="0" smtClean="0"/>
              <a:t>this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amplification </a:t>
            </a:r>
            <a:r>
              <a:rPr lang="en-US" sz="2400" dirty="0"/>
              <a:t>process a single </a:t>
            </a:r>
            <a:r>
              <a:rPr lang="en-US" sz="2400" dirty="0" err="1" smtClean="0"/>
              <a:t>sporozoite</a:t>
            </a:r>
            <a:r>
              <a:rPr lang="en-US" sz="2400" dirty="0" smtClean="0"/>
              <a:t> </a:t>
            </a:r>
            <a:r>
              <a:rPr lang="en-US" sz="2400" dirty="0"/>
              <a:t>eventually </a:t>
            </a:r>
            <a:r>
              <a:rPr lang="en-US" sz="2400" dirty="0" smtClean="0"/>
              <a:t>may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produce </a:t>
            </a:r>
            <a:r>
              <a:rPr lang="en-US" sz="2400" dirty="0"/>
              <a:t>from 10,000 to &gt;30,000 daughter </a:t>
            </a:r>
            <a:r>
              <a:rPr lang="en-US" sz="2400" b="1" dirty="0" err="1"/>
              <a:t>merozoites</a:t>
            </a:r>
            <a:r>
              <a:rPr lang="en-US" sz="2400" dirty="0"/>
              <a:t>. 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In  </a:t>
            </a:r>
            <a:r>
              <a:rPr lang="en-US" sz="2400" dirty="0"/>
              <a:t>P. </a:t>
            </a:r>
            <a:r>
              <a:rPr lang="en-US" sz="2400" dirty="0" err="1"/>
              <a:t>vivax</a:t>
            </a:r>
            <a:r>
              <a:rPr lang="en-US" sz="2400" dirty="0"/>
              <a:t>  and  P. </a:t>
            </a:r>
            <a:r>
              <a:rPr lang="en-US" sz="2400" dirty="0" err="1"/>
              <a:t>ovale</a:t>
            </a:r>
            <a:r>
              <a:rPr lang="en-US" sz="2400" dirty="0"/>
              <a:t>  infections, a proportion of the intrahepatic forms do not </a:t>
            </a:r>
            <a:r>
              <a:rPr lang="en-US" sz="2400" dirty="0" smtClean="0"/>
              <a:t>divide  </a:t>
            </a:r>
            <a:r>
              <a:rPr lang="en-US" sz="2400" dirty="0"/>
              <a:t>immediately  but  remain  dormant  for  a  period  ranging  from  3  weeks  to  a </a:t>
            </a:r>
            <a:r>
              <a:rPr lang="en-US" sz="2400" dirty="0" smtClean="0"/>
              <a:t>year  </a:t>
            </a:r>
            <a:r>
              <a:rPr lang="en-US" sz="2400" dirty="0"/>
              <a:t>or  longer  before  reproduction  begins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r>
              <a:rPr lang="en-US" sz="2400" dirty="0" smtClean="0"/>
              <a:t>These  </a:t>
            </a:r>
            <a:r>
              <a:rPr lang="en-US" sz="2400" dirty="0"/>
              <a:t>dormant  forms,  or  </a:t>
            </a:r>
            <a:r>
              <a:rPr lang="en-US" sz="2400" b="1" dirty="0" err="1" smtClean="0"/>
              <a:t>hypnozoites</a:t>
            </a:r>
            <a:r>
              <a:rPr lang="en-US" sz="2400" dirty="0" smtClean="0"/>
              <a:t>,</a:t>
            </a:r>
            <a:r>
              <a:rPr lang="ru-RU" sz="2400" dirty="0" smtClean="0"/>
              <a:t> </a:t>
            </a:r>
            <a:r>
              <a:rPr lang="en-US" sz="2400" dirty="0" smtClean="0"/>
              <a:t>are </a:t>
            </a:r>
            <a:r>
              <a:rPr lang="en-US" sz="2400" dirty="0"/>
              <a:t>the cause of the late relapses.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941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00px-Life_Cycle_of_the_Malaria_Parasite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436" y="457199"/>
            <a:ext cx="4465318" cy="3698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915" y="340633"/>
            <a:ext cx="10515600" cy="753382"/>
          </a:xfrm>
        </p:spPr>
        <p:txBody>
          <a:bodyPr>
            <a:normAutofit/>
          </a:bodyPr>
          <a:lstStyle/>
          <a:p>
            <a:r>
              <a:rPr lang="en-US" sz="3200" i="1" dirty="0"/>
              <a:t>Life cycle. 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809" y="1469571"/>
            <a:ext cx="11065327" cy="50047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The  swollen  infected  liver  cell  eventually  bursts,  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discharging  </a:t>
            </a:r>
            <a:r>
              <a:rPr lang="en-US" sz="2400" dirty="0"/>
              <a:t>motile </a:t>
            </a:r>
            <a:r>
              <a:rPr lang="en-US" sz="2400" dirty="0" err="1" smtClean="0"/>
              <a:t>merozoites</a:t>
            </a:r>
            <a:r>
              <a:rPr lang="en-US" sz="2400" dirty="0" smtClean="0"/>
              <a:t>  </a:t>
            </a:r>
            <a:r>
              <a:rPr lang="en-US" sz="2400" dirty="0"/>
              <a:t>into  the  bloodstream.  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These  </a:t>
            </a:r>
            <a:r>
              <a:rPr lang="en-US" sz="2400" dirty="0"/>
              <a:t>then  invade  the  red  blood  cells  (RBCs),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become </a:t>
            </a:r>
            <a:r>
              <a:rPr lang="en-US" sz="2400" b="1" dirty="0" err="1"/>
              <a:t>trophozoites</a:t>
            </a:r>
            <a:r>
              <a:rPr lang="en-US" sz="2400" dirty="0"/>
              <a:t> and multiply six-  to </a:t>
            </a:r>
            <a:r>
              <a:rPr lang="en-US" sz="2400" dirty="0" smtClean="0"/>
              <a:t>twentyfold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every </a:t>
            </a:r>
            <a:r>
              <a:rPr lang="en-US" sz="2400" dirty="0"/>
              <a:t>48–72 h. By  the end of </a:t>
            </a:r>
            <a:r>
              <a:rPr lang="en-US" sz="2400" dirty="0" smtClean="0"/>
              <a:t>the  </a:t>
            </a:r>
            <a:r>
              <a:rPr lang="en-US" sz="2400" dirty="0"/>
              <a:t>48-h  </a:t>
            </a:r>
            <a:r>
              <a:rPr lang="en-US" sz="2400" dirty="0" err="1" smtClean="0"/>
              <a:t>intraerythrocytic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life  </a:t>
            </a:r>
            <a:r>
              <a:rPr lang="en-US" sz="2400" dirty="0"/>
              <a:t>cycle  (72  h  for  P.  </a:t>
            </a:r>
            <a:r>
              <a:rPr lang="en-US" sz="2400" dirty="0" err="1"/>
              <a:t>malariae</a:t>
            </a:r>
            <a:r>
              <a:rPr lang="en-US" sz="2400" dirty="0"/>
              <a:t>),  the  parasite  has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consumed nearly all the hemoglobin and grown </a:t>
            </a:r>
            <a:r>
              <a:rPr lang="en-US" sz="2400" dirty="0" smtClean="0"/>
              <a:t>to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occupy </a:t>
            </a:r>
            <a:r>
              <a:rPr lang="en-US" sz="2400" dirty="0"/>
              <a:t>most of the RBC. It is </a:t>
            </a:r>
            <a:r>
              <a:rPr lang="en-US" sz="2400" dirty="0" smtClean="0"/>
              <a:t>now </a:t>
            </a:r>
            <a:r>
              <a:rPr lang="en-US" sz="2400" dirty="0"/>
              <a:t>called a </a:t>
            </a:r>
            <a:r>
              <a:rPr lang="en-US" sz="2400" b="1" dirty="0" err="1"/>
              <a:t>schizont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Multiple </a:t>
            </a:r>
            <a:r>
              <a:rPr lang="en-US" sz="2400" dirty="0"/>
              <a:t>nuclear divisions have taken place (</a:t>
            </a:r>
            <a:r>
              <a:rPr lang="en-US" sz="2400" dirty="0" err="1"/>
              <a:t>schizogony</a:t>
            </a:r>
            <a:r>
              <a:rPr lang="en-US" sz="2400" dirty="0"/>
              <a:t> or </a:t>
            </a:r>
            <a:r>
              <a:rPr lang="en-US" sz="2400" dirty="0" err="1"/>
              <a:t>merogony</a:t>
            </a:r>
            <a:r>
              <a:rPr lang="en-US" sz="2400" dirty="0"/>
              <a:t>) and the RBC then ruptures to release 6–30 daughter </a:t>
            </a:r>
            <a:r>
              <a:rPr lang="en-US" sz="2400" dirty="0" err="1"/>
              <a:t>merozoites</a:t>
            </a:r>
            <a:r>
              <a:rPr lang="en-US" sz="2400" dirty="0"/>
              <a:t>, each </a:t>
            </a:r>
            <a:r>
              <a:rPr lang="en-US" sz="2400" dirty="0" smtClean="0"/>
              <a:t>potentially </a:t>
            </a:r>
            <a:r>
              <a:rPr lang="en-US" sz="2400" dirty="0"/>
              <a:t>capable of invading a new RBC and repeating the cycle.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243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00px-Life_Cycle_of_the_Malaria_Parasite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436" y="457199"/>
            <a:ext cx="4465318" cy="3698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915" y="340633"/>
            <a:ext cx="10515600" cy="753382"/>
          </a:xfrm>
        </p:spPr>
        <p:txBody>
          <a:bodyPr>
            <a:normAutofit/>
          </a:bodyPr>
          <a:lstStyle/>
          <a:p>
            <a:r>
              <a:rPr lang="en-US" sz="3200" i="1" dirty="0"/>
              <a:t>Life cycle. 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795" y="1265464"/>
            <a:ext cx="11065327" cy="5372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After a series of asexual cycles (P. falciparum) 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or </a:t>
            </a:r>
            <a:r>
              <a:rPr lang="en-US" sz="2400" dirty="0"/>
              <a:t>immediately after release </a:t>
            </a:r>
            <a:r>
              <a:rPr lang="en-US" sz="2400" dirty="0" smtClean="0"/>
              <a:t>from </a:t>
            </a:r>
            <a:r>
              <a:rPr lang="en-US" sz="2400" dirty="0"/>
              <a:t>the liver (P. </a:t>
            </a:r>
            <a:r>
              <a:rPr lang="en-US" sz="2400" dirty="0" err="1"/>
              <a:t>vivax</a:t>
            </a:r>
            <a:r>
              <a:rPr lang="en-US" sz="2400" dirty="0"/>
              <a:t>,  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P</a:t>
            </a:r>
            <a:r>
              <a:rPr lang="en-US" sz="2400" dirty="0"/>
              <a:t>. </a:t>
            </a:r>
            <a:r>
              <a:rPr lang="en-US" sz="2400" dirty="0" err="1"/>
              <a:t>ovale</a:t>
            </a:r>
            <a:r>
              <a:rPr lang="en-US" sz="2400" dirty="0"/>
              <a:t>,  P.  </a:t>
            </a:r>
            <a:r>
              <a:rPr lang="en-US" sz="2400" dirty="0" err="1"/>
              <a:t>malariae</a:t>
            </a:r>
            <a:r>
              <a:rPr lang="en-US" sz="2400" dirty="0"/>
              <a:t>) some of the parasites </a:t>
            </a:r>
            <a:r>
              <a:rPr lang="en-US" sz="2400" dirty="0" smtClean="0"/>
              <a:t>develop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into morphologically </a:t>
            </a:r>
            <a:r>
              <a:rPr lang="en-US" sz="2400" dirty="0"/>
              <a:t>distinct, longer-lived sexual </a:t>
            </a:r>
            <a:r>
              <a:rPr lang="en-US" sz="2400" dirty="0" smtClean="0"/>
              <a:t>forms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(</a:t>
            </a:r>
            <a:r>
              <a:rPr lang="en-US" sz="2400" b="1" dirty="0"/>
              <a:t>gametocytes</a:t>
            </a:r>
            <a:r>
              <a:rPr lang="en-US" sz="2400" dirty="0"/>
              <a:t>) that can transmit </a:t>
            </a:r>
            <a:r>
              <a:rPr lang="en-US" sz="2400" dirty="0" smtClean="0"/>
              <a:t>malaria</a:t>
            </a:r>
            <a:r>
              <a:rPr lang="en-US" sz="2400" dirty="0"/>
              <a:t>.  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After  </a:t>
            </a:r>
            <a:r>
              <a:rPr lang="en-US" sz="2400" dirty="0"/>
              <a:t>being  ingested  in  the  blood  meal  of  a  </a:t>
            </a:r>
            <a:r>
              <a:rPr lang="en-US" sz="2400" dirty="0" smtClean="0"/>
              <a:t>biting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female  </a:t>
            </a:r>
            <a:r>
              <a:rPr lang="en-US" sz="2400" dirty="0" err="1" smtClean="0"/>
              <a:t>anopheline</a:t>
            </a:r>
            <a:r>
              <a:rPr lang="ru-RU" sz="2400" dirty="0" smtClean="0"/>
              <a:t> </a:t>
            </a:r>
            <a:r>
              <a:rPr lang="en-US" sz="2400" dirty="0" smtClean="0"/>
              <a:t>mosquito  </a:t>
            </a:r>
            <a:r>
              <a:rPr lang="en-US" sz="2400" dirty="0"/>
              <a:t>the  male  and  </a:t>
            </a:r>
            <a:r>
              <a:rPr lang="en-US" sz="2400" dirty="0" smtClean="0"/>
              <a:t>female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gametocytes  </a:t>
            </a:r>
            <a:r>
              <a:rPr lang="en-US" sz="2400" dirty="0"/>
              <a:t>form  a  zygote  in  the  insect’s </a:t>
            </a:r>
            <a:r>
              <a:rPr lang="en-US" sz="2400" dirty="0" err="1" smtClean="0"/>
              <a:t>midgut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The </a:t>
            </a:r>
            <a:r>
              <a:rPr lang="en-US" sz="2400" dirty="0"/>
              <a:t>resulting </a:t>
            </a:r>
            <a:r>
              <a:rPr lang="en-US" sz="2400" dirty="0" err="1"/>
              <a:t>oocyst</a:t>
            </a:r>
            <a:r>
              <a:rPr lang="en-US" sz="2400" dirty="0"/>
              <a:t> expands by asexual division until it bursts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to liberate myriad motile </a:t>
            </a:r>
            <a:r>
              <a:rPr lang="en-US" sz="2400" dirty="0" err="1"/>
              <a:t>sporozoites</a:t>
            </a:r>
            <a:r>
              <a:rPr lang="en-US" sz="2400" dirty="0"/>
              <a:t>, which then migrate in the </a:t>
            </a:r>
            <a:r>
              <a:rPr lang="en-US" sz="2400" dirty="0" err="1"/>
              <a:t>hemolymph</a:t>
            </a:r>
            <a:r>
              <a:rPr lang="en-US" sz="2400" dirty="0"/>
              <a:t> to the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salivary gland of the mosquito to await inoculation into another human at the next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feeding.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243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054"/>
          </a:xfrm>
        </p:spPr>
        <p:txBody>
          <a:bodyPr/>
          <a:lstStyle/>
          <a:p>
            <a:r>
              <a:rPr lang="en-US" sz="3200" i="1" dirty="0"/>
              <a:t>Pathogenesis.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8506"/>
            <a:ext cx="10515600" cy="53965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After  </a:t>
            </a:r>
            <a:r>
              <a:rPr lang="en-US" dirty="0"/>
              <a:t>the  </a:t>
            </a:r>
            <a:r>
              <a:rPr lang="en-US" dirty="0" err="1"/>
              <a:t>merozoites</a:t>
            </a:r>
            <a:r>
              <a:rPr lang="en-US" dirty="0"/>
              <a:t>  invade  the  red  blood  cells  they  cause </a:t>
            </a:r>
            <a:r>
              <a:rPr lang="en-US" b="1" dirty="0" smtClean="0"/>
              <a:t>hemolysis</a:t>
            </a:r>
            <a:r>
              <a:rPr lang="en-US" dirty="0" smtClean="0"/>
              <a:t> </a:t>
            </a:r>
            <a:r>
              <a:rPr lang="en-US" dirty="0"/>
              <a:t>of parasitized red blood cells that </a:t>
            </a:r>
            <a:r>
              <a:rPr lang="en-US" b="1" dirty="0"/>
              <a:t>activates cytokines</a:t>
            </a:r>
            <a:r>
              <a:rPr lang="en-US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dirty="0" smtClean="0"/>
              <a:t>some</a:t>
            </a:r>
            <a:r>
              <a:rPr lang="ru-RU" dirty="0" smtClean="0"/>
              <a:t> </a:t>
            </a:r>
            <a:r>
              <a:rPr lang="en-US" dirty="0" smtClean="0"/>
              <a:t>additional  </a:t>
            </a:r>
            <a:r>
              <a:rPr lang="en-US" dirty="0"/>
              <a:t>mechanisms  that  contribute to  the pathogenesis of severe  Plasmodium </a:t>
            </a:r>
            <a:r>
              <a:rPr lang="en-US" dirty="0" smtClean="0"/>
              <a:t>falciparum </a:t>
            </a:r>
            <a:r>
              <a:rPr lang="en-US" dirty="0"/>
              <a:t>malaria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buFontTx/>
              <a:buChar char="-"/>
            </a:pPr>
            <a:r>
              <a:rPr lang="en-US" dirty="0" err="1" smtClean="0"/>
              <a:t>cytoadherence</a:t>
            </a:r>
            <a:r>
              <a:rPr lang="en-US" dirty="0" smtClean="0"/>
              <a:t>  </a:t>
            </a:r>
            <a:r>
              <a:rPr lang="en-US" dirty="0"/>
              <a:t>–  adherence  of  parasitized  red  blood  cells  to  the  vascular </a:t>
            </a:r>
            <a:r>
              <a:rPr lang="en-US" dirty="0" smtClean="0"/>
              <a:t>endothelium </a:t>
            </a:r>
            <a:r>
              <a:rPr lang="en-US" dirty="0"/>
              <a:t>is mediated by </a:t>
            </a:r>
            <a:r>
              <a:rPr lang="en-US" dirty="0" err="1"/>
              <a:t>P.falciparum</a:t>
            </a:r>
            <a:r>
              <a:rPr lang="en-US" dirty="0"/>
              <a:t>-infected erythrocyte membrane protein 1 </a:t>
            </a:r>
            <a:r>
              <a:rPr lang="en-US" dirty="0" smtClean="0"/>
              <a:t>(</a:t>
            </a:r>
            <a:r>
              <a:rPr lang="en-US" dirty="0"/>
              <a:t>PfEMP1), which binds to specific endothelial receptors (</a:t>
            </a:r>
            <a:r>
              <a:rPr lang="en-US" dirty="0" err="1"/>
              <a:t>thrombospondin</a:t>
            </a:r>
            <a:r>
              <a:rPr lang="en-US" dirty="0"/>
              <a:t>, </a:t>
            </a:r>
            <a:r>
              <a:rPr lang="en-US" dirty="0" smtClean="0"/>
              <a:t>CD</a:t>
            </a:r>
            <a:r>
              <a:rPr lang="ru-RU" dirty="0" smtClean="0"/>
              <a:t> </a:t>
            </a:r>
            <a:r>
              <a:rPr lang="en-US" dirty="0" smtClean="0"/>
              <a:t>36). 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This  </a:t>
            </a:r>
            <a:r>
              <a:rPr lang="en-US" dirty="0"/>
              <a:t>results  in  </a:t>
            </a:r>
            <a:r>
              <a:rPr lang="en-US" dirty="0" err="1"/>
              <a:t>periferal</a:t>
            </a:r>
            <a:r>
              <a:rPr lang="en-US" dirty="0"/>
              <a:t>  sequestration  of  parasites  which </a:t>
            </a:r>
            <a:r>
              <a:rPr lang="en-US" dirty="0" smtClean="0"/>
              <a:t>protects </a:t>
            </a:r>
            <a:r>
              <a:rPr lang="en-US" dirty="0"/>
              <a:t>them from removal from the circulation as they pass through the spleen </a:t>
            </a:r>
            <a:r>
              <a:rPr lang="en-US" dirty="0" smtClean="0"/>
              <a:t>and </a:t>
            </a:r>
            <a:r>
              <a:rPr lang="en-US" dirty="0"/>
              <a:t>oxidant damage as they pass through the lungs;</a:t>
            </a:r>
          </a:p>
          <a:p>
            <a:pPr marL="0" indent="0">
              <a:buNone/>
            </a:pPr>
            <a:r>
              <a:rPr lang="en-US" dirty="0"/>
              <a:t>-  </a:t>
            </a:r>
            <a:r>
              <a:rPr lang="en-US" dirty="0" err="1"/>
              <a:t>rosetting</a:t>
            </a:r>
            <a:r>
              <a:rPr lang="en-US" dirty="0"/>
              <a:t>  –  PfEMP1  also  binds  to  complement  receptor-1  resulting  in </a:t>
            </a:r>
            <a:r>
              <a:rPr lang="en-US" dirty="0" smtClean="0"/>
              <a:t>clustering </a:t>
            </a:r>
            <a:r>
              <a:rPr lang="en-US" dirty="0"/>
              <a:t>of </a:t>
            </a:r>
            <a:r>
              <a:rPr lang="en-US" dirty="0" err="1"/>
              <a:t>unparasitized</a:t>
            </a:r>
            <a:r>
              <a:rPr lang="en-US" dirty="0"/>
              <a:t> red cells around parasitized red cells;</a:t>
            </a:r>
          </a:p>
          <a:p>
            <a:pPr>
              <a:buFontTx/>
              <a:buChar char="-"/>
            </a:pPr>
            <a:r>
              <a:rPr lang="en-US" dirty="0" err="1" smtClean="0"/>
              <a:t>hyperparasitaemia</a:t>
            </a:r>
            <a:r>
              <a:rPr lang="en-US" dirty="0" smtClean="0"/>
              <a:t>  </a:t>
            </a:r>
            <a:r>
              <a:rPr lang="en-US" dirty="0"/>
              <a:t>(&gt;5%)  is  associated  with  a  greater  risk  of  death, </a:t>
            </a:r>
            <a:r>
              <a:rPr lang="en-US" dirty="0" smtClean="0"/>
              <a:t>particularly </a:t>
            </a:r>
            <a:r>
              <a:rPr lang="en-US" dirty="0"/>
              <a:t>in non-immune patients.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Reasons </a:t>
            </a:r>
            <a:r>
              <a:rPr lang="en-US" dirty="0"/>
              <a:t>for this include </a:t>
            </a:r>
            <a:r>
              <a:rPr lang="en-US" dirty="0" smtClean="0"/>
              <a:t>more</a:t>
            </a:r>
            <a:r>
              <a:rPr lang="ru-RU" dirty="0" smtClean="0"/>
              <a:t> </a:t>
            </a:r>
            <a:r>
              <a:rPr lang="en-US" dirty="0" smtClean="0"/>
              <a:t>over </a:t>
            </a:r>
            <a:r>
              <a:rPr lang="en-US" dirty="0"/>
              <a:t>metabolic </a:t>
            </a:r>
            <a:r>
              <a:rPr lang="en-US" dirty="0" smtClean="0"/>
              <a:t>effects </a:t>
            </a:r>
            <a:r>
              <a:rPr lang="en-US" dirty="0"/>
              <a:t>(</a:t>
            </a:r>
            <a:r>
              <a:rPr lang="en-US" dirty="0" err="1"/>
              <a:t>hypoglycaemia</a:t>
            </a:r>
            <a:r>
              <a:rPr lang="en-US" dirty="0"/>
              <a:t> and lactic acidosis).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34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561"/>
          </a:xfrm>
        </p:spPr>
        <p:txBody>
          <a:bodyPr/>
          <a:lstStyle/>
          <a:p>
            <a:r>
              <a:rPr lang="en-US" sz="3200" i="1" dirty="0"/>
              <a:t>Clinical  features. 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Malaria  </a:t>
            </a:r>
            <a:r>
              <a:rPr lang="en-US" sz="2400" dirty="0"/>
              <a:t>is  a  very  common  cause  of  fever  in  tropical </a:t>
            </a:r>
            <a:r>
              <a:rPr lang="en-US" sz="2400" dirty="0" smtClean="0"/>
              <a:t>countries.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b="1" dirty="0" smtClean="0"/>
              <a:t>The  </a:t>
            </a:r>
            <a:r>
              <a:rPr lang="en-US" sz="2400" b="1" dirty="0"/>
              <a:t>first  symptoms  </a:t>
            </a:r>
            <a:r>
              <a:rPr lang="en-US" sz="2400" dirty="0"/>
              <a:t>of  malaria  are  nonspecific  (</a:t>
            </a:r>
            <a:r>
              <a:rPr lang="en-US" sz="2400" b="1" dirty="0"/>
              <a:t>headache,  fatigue, </a:t>
            </a:r>
            <a:r>
              <a:rPr lang="en-US" sz="2400" b="1" dirty="0" smtClean="0"/>
              <a:t>abdominal </a:t>
            </a:r>
            <a:r>
              <a:rPr lang="en-US" sz="2400" b="1" dirty="0"/>
              <a:t>discomfort and muscle aches</a:t>
            </a:r>
            <a:r>
              <a:rPr lang="en-US" sz="2400" dirty="0"/>
              <a:t>) followed by fever are all similar to the </a:t>
            </a:r>
            <a:r>
              <a:rPr lang="en-US" sz="2400" dirty="0" smtClean="0"/>
              <a:t>symptoms  </a:t>
            </a:r>
            <a:r>
              <a:rPr lang="en-US" sz="2400" dirty="0"/>
              <a:t>of  a  respiratory  viral  illness.  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In  </a:t>
            </a:r>
            <a:r>
              <a:rPr lang="en-US" sz="2400" dirty="0"/>
              <a:t>some  instances  a  prominence  of </a:t>
            </a:r>
            <a:r>
              <a:rPr lang="en-US" sz="2400" dirty="0" smtClean="0"/>
              <a:t>headache</a:t>
            </a:r>
            <a:r>
              <a:rPr lang="en-US" sz="2400" dirty="0"/>
              <a:t>, chest pain, abdominal pain, arthralgia, myalgia or diarrhea may suggest </a:t>
            </a:r>
            <a:r>
              <a:rPr lang="en-US" sz="2400" dirty="0" smtClean="0"/>
              <a:t>another </a:t>
            </a:r>
            <a:r>
              <a:rPr lang="en-US" sz="2400" dirty="0"/>
              <a:t>diagnosis. 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Although </a:t>
            </a:r>
            <a:r>
              <a:rPr lang="en-US" sz="2400" dirty="0"/>
              <a:t>headache may be severe in malaria there is no neck stiffness  or  photophobia  resembling  that  in  meningitis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While  </a:t>
            </a:r>
            <a:r>
              <a:rPr lang="en-US" sz="2400" dirty="0"/>
              <a:t>myalgia   may  be </a:t>
            </a:r>
            <a:r>
              <a:rPr lang="en-US" sz="2400" dirty="0" smtClean="0"/>
              <a:t>prominent </a:t>
            </a:r>
            <a:r>
              <a:rPr lang="en-US" sz="2400" dirty="0"/>
              <a:t>it is not usually as severe as in dengue fever and the muscles are not </a:t>
            </a:r>
            <a:r>
              <a:rPr lang="en-US" sz="2400" dirty="0" smtClean="0"/>
              <a:t>tender </a:t>
            </a:r>
            <a:r>
              <a:rPr lang="en-US" sz="2400" dirty="0"/>
              <a:t>as in leptospirosis or typhus. 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Nausea</a:t>
            </a:r>
            <a:r>
              <a:rPr lang="en-US" sz="2400" dirty="0"/>
              <a:t>, vomiting, and orthostatic hypotension </a:t>
            </a:r>
            <a:r>
              <a:rPr lang="en-US" sz="2400" dirty="0" smtClean="0"/>
              <a:t>are </a:t>
            </a:r>
            <a:r>
              <a:rPr lang="en-US" sz="2400" dirty="0"/>
              <a:t>common.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30326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3287</Words>
  <Application>Microsoft Office PowerPoint</Application>
  <PresentationFormat>Произвольный</PresentationFormat>
  <Paragraphs>337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Plasmodium Species (Malaria)</vt:lpstr>
      <vt:lpstr>Definition. Etiology. </vt:lpstr>
      <vt:lpstr>Definition. Etiology. </vt:lpstr>
      <vt:lpstr>Epidemiology.</vt:lpstr>
      <vt:lpstr>Life cycle. </vt:lpstr>
      <vt:lpstr>Life cycle. </vt:lpstr>
      <vt:lpstr>Life cycle. </vt:lpstr>
      <vt:lpstr>Pathogenesis.</vt:lpstr>
      <vt:lpstr>Clinical  features. </vt:lpstr>
      <vt:lpstr>Signs and Symptoms </vt:lpstr>
      <vt:lpstr>Clinical  features. </vt:lpstr>
      <vt:lpstr>Clinical  features. </vt:lpstr>
      <vt:lpstr>Cerebral malaria </vt:lpstr>
      <vt:lpstr>Severe anemia </vt:lpstr>
      <vt:lpstr>Renal failure </vt:lpstr>
      <vt:lpstr>Respiratory symptoms </vt:lpstr>
      <vt:lpstr>Differential Diagnosis of the Malaria Presentation:  </vt:lpstr>
      <vt:lpstr>Laboratory  diagnosis. </vt:lpstr>
      <vt:lpstr>Laboratory  diagnosis. </vt:lpstr>
      <vt:lpstr>Treatment  GENERAL PRINCIPLES</vt:lpstr>
      <vt:lpstr>Treatment  GENERAL PRINCIPLES</vt:lpstr>
      <vt:lpstr>Treatment  GENERAL PRINCIPLES</vt:lpstr>
      <vt:lpstr>Antimalarial drugs</vt:lpstr>
      <vt:lpstr>Drugs currently recommended for the treatment of uncomplicated malaria are listed in Table</vt:lpstr>
      <vt:lpstr>Drugs currently recommended for the treatment of uncomplicated malaria are listed in Table</vt:lpstr>
      <vt:lpstr>Drugs currently recommended for the treatment of uncomplicated malaria are listed in Table</vt:lpstr>
      <vt:lpstr>Drugs currently recommended for the treatment of uncomplicated malaria are listed in Table</vt:lpstr>
      <vt:lpstr>Prevention.</vt:lpstr>
      <vt:lpstr>Malaria Chemoprophylaxis</vt:lpstr>
      <vt:lpstr>Malaria Chemoprophylaxis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EIBn-Kafedra</dc:creator>
  <cp:lastModifiedBy>alex</cp:lastModifiedBy>
  <cp:revision>25</cp:revision>
  <dcterms:created xsi:type="dcterms:W3CDTF">2018-05-24T05:44:26Z</dcterms:created>
  <dcterms:modified xsi:type="dcterms:W3CDTF">2019-05-14T15:34:58Z</dcterms:modified>
</cp:coreProperties>
</file>